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0" r:id="rId3"/>
    <p:sldId id="261" r:id="rId4"/>
    <p:sldId id="269" r:id="rId5"/>
    <p:sldId id="270" r:id="rId6"/>
    <p:sldId id="262" r:id="rId7"/>
    <p:sldId id="263" r:id="rId8"/>
    <p:sldId id="257" r:id="rId9"/>
    <p:sldId id="267" r:id="rId10"/>
    <p:sldId id="265" r:id="rId11"/>
    <p:sldId id="266" r:id="rId12"/>
    <p:sldId id="294" r:id="rId13"/>
    <p:sldId id="271" r:id="rId14"/>
    <p:sldId id="272" r:id="rId15"/>
    <p:sldId id="273" r:id="rId16"/>
    <p:sldId id="268" r:id="rId17"/>
    <p:sldId id="284" r:id="rId18"/>
    <p:sldId id="285" r:id="rId19"/>
    <p:sldId id="295" r:id="rId20"/>
    <p:sldId id="274" r:id="rId21"/>
    <p:sldId id="275" r:id="rId22"/>
    <p:sldId id="279" r:id="rId23"/>
    <p:sldId id="276" r:id="rId24"/>
    <p:sldId id="277" r:id="rId25"/>
    <p:sldId id="278" r:id="rId26"/>
    <p:sldId id="280" r:id="rId27"/>
    <p:sldId id="286" r:id="rId28"/>
    <p:sldId id="287" r:id="rId29"/>
    <p:sldId id="288" r:id="rId30"/>
    <p:sldId id="289" r:id="rId31"/>
    <p:sldId id="296" r:id="rId32"/>
    <p:sldId id="297" r:id="rId33"/>
    <p:sldId id="291" r:id="rId34"/>
    <p:sldId id="293" r:id="rId35"/>
    <p:sldId id="298" r:id="rId36"/>
    <p:sldId id="281" r:id="rId37"/>
    <p:sldId id="282" r:id="rId38"/>
    <p:sldId id="283" r:id="rId39"/>
    <p:sldId id="258" r:id="rId40"/>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Hirabayashi" initials="YH" lastIdx="1" clrIdx="0">
    <p:extLst>
      <p:ext uri="{19B8F6BF-5375-455C-9EA6-DF929625EA0E}">
        <p15:presenceInfo xmlns:p15="http://schemas.microsoft.com/office/powerpoint/2012/main" userId="01bc33656f8845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列1</c:v>
                </c:pt>
              </c:strCache>
            </c:strRef>
          </c:tx>
          <c:spPr>
            <a:solidFill>
              <a:srgbClr val="00B0F0"/>
            </a:solidFill>
          </c:spPr>
          <c:dPt>
            <c:idx val="1"/>
            <c:bubble3D val="0"/>
            <c:spPr>
              <a:solidFill>
                <a:srgbClr val="FF0000"/>
              </a:solidFill>
            </c:spPr>
            <c:extLst>
              <c:ext xmlns:c16="http://schemas.microsoft.com/office/drawing/2014/chart" uri="{C3380CC4-5D6E-409C-BE32-E72D297353CC}">
                <c16:uniqueId val="{00000001-7E07-4311-B79D-BFC2D74194E8}"/>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2-7E07-4311-B79D-BFC2D74194E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view3D>
      <c:rotX val="15"/>
      <c:rotY val="20"/>
      <c:rAngAx val="1"/>
    </c:view3D>
    <c:floor>
      <c:thickness val="0"/>
      <c:spPr>
        <a:noFill/>
        <a:ln w="12700">
          <a:noFill/>
        </a:ln>
      </c:spPr>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FF0000"/>
            </a:solidFill>
          </c:spPr>
          <c:invertIfNegative val="0"/>
          <c:cat>
            <c:strRef>
              <c:f>Sheet1!$A$2</c:f>
              <c:strCache>
                <c:ptCount val="1"/>
                <c:pt idx="0">
                  <c:v>分類 1</c:v>
                </c:pt>
              </c:strCache>
            </c:strRef>
          </c:cat>
          <c:val>
            <c:numRef>
              <c:f>Sheet1!$B$2</c:f>
              <c:numCache>
                <c:formatCode>General</c:formatCode>
                <c:ptCount val="1"/>
                <c:pt idx="0">
                  <c:v>4</c:v>
                </c:pt>
              </c:numCache>
            </c:numRef>
          </c:val>
          <c:extLst>
            <c:ext xmlns:c16="http://schemas.microsoft.com/office/drawing/2014/chart" uri="{C3380CC4-5D6E-409C-BE32-E72D297353CC}">
              <c16:uniqueId val="{00000000-8F10-4790-836A-9E1AEE704ECC}"/>
            </c:ext>
          </c:extLst>
        </c:ser>
        <c:ser>
          <c:idx val="1"/>
          <c:order val="1"/>
          <c:tx>
            <c:strRef>
              <c:f>Sheet1!$C$1</c:f>
              <c:strCache>
                <c:ptCount val="1"/>
                <c:pt idx="0">
                  <c:v>系列 2</c:v>
                </c:pt>
              </c:strCache>
            </c:strRef>
          </c:tx>
          <c:spPr>
            <a:solidFill>
              <a:srgbClr val="FFFF00"/>
            </a:solidFill>
          </c:spPr>
          <c:invertIfNegative val="0"/>
          <c:cat>
            <c:strRef>
              <c:f>Sheet1!$A$2</c:f>
              <c:strCache>
                <c:ptCount val="1"/>
                <c:pt idx="0">
                  <c:v>分類 1</c:v>
                </c:pt>
              </c:strCache>
            </c:strRef>
          </c:cat>
          <c:val>
            <c:numRef>
              <c:f>Sheet1!$C$2</c:f>
              <c:numCache>
                <c:formatCode>General</c:formatCode>
                <c:ptCount val="1"/>
                <c:pt idx="0">
                  <c:v>4</c:v>
                </c:pt>
              </c:numCache>
            </c:numRef>
          </c:val>
          <c:extLst>
            <c:ext xmlns:c16="http://schemas.microsoft.com/office/drawing/2014/chart" uri="{C3380CC4-5D6E-409C-BE32-E72D297353CC}">
              <c16:uniqueId val="{00000001-8F10-4790-836A-9E1AEE704ECC}"/>
            </c:ext>
          </c:extLst>
        </c:ser>
        <c:ser>
          <c:idx val="2"/>
          <c:order val="2"/>
          <c:tx>
            <c:strRef>
              <c:f>Sheet1!$D$1</c:f>
              <c:strCache>
                <c:ptCount val="1"/>
                <c:pt idx="0">
                  <c:v>系列 3</c:v>
                </c:pt>
              </c:strCache>
            </c:strRef>
          </c:tx>
          <c:spPr>
            <a:solidFill>
              <a:schemeClr val="bg2">
                <a:lumMod val="40000"/>
                <a:lumOff val="60000"/>
              </a:schemeClr>
            </a:solidFill>
          </c:spPr>
          <c:invertIfNegative val="0"/>
          <c:cat>
            <c:strRef>
              <c:f>Sheet1!$A$2</c:f>
              <c:strCache>
                <c:ptCount val="1"/>
                <c:pt idx="0">
                  <c:v>分類 1</c:v>
                </c:pt>
              </c:strCache>
            </c:strRef>
          </c:cat>
          <c:val>
            <c:numRef>
              <c:f>Sheet1!$D$2</c:f>
              <c:numCache>
                <c:formatCode>General</c:formatCode>
                <c:ptCount val="1"/>
                <c:pt idx="0">
                  <c:v>5</c:v>
                </c:pt>
              </c:numCache>
            </c:numRef>
          </c:val>
          <c:extLst>
            <c:ext xmlns:c16="http://schemas.microsoft.com/office/drawing/2014/chart" uri="{C3380CC4-5D6E-409C-BE32-E72D297353CC}">
              <c16:uniqueId val="{00000002-8F10-4790-836A-9E1AEE704ECC}"/>
            </c:ext>
          </c:extLst>
        </c:ser>
        <c:dLbls>
          <c:showLegendKey val="0"/>
          <c:showVal val="0"/>
          <c:showCatName val="0"/>
          <c:showSerName val="0"/>
          <c:showPercent val="0"/>
          <c:showBubbleSize val="0"/>
        </c:dLbls>
        <c:gapWidth val="150"/>
        <c:shape val="cone"/>
        <c:axId val="216536432"/>
        <c:axId val="216536824"/>
        <c:axId val="0"/>
      </c:bar3DChart>
      <c:catAx>
        <c:axId val="216536432"/>
        <c:scaling>
          <c:orientation val="minMax"/>
        </c:scaling>
        <c:delete val="1"/>
        <c:axPos val="b"/>
        <c:numFmt formatCode="General" sourceLinked="0"/>
        <c:majorTickMark val="out"/>
        <c:minorTickMark val="none"/>
        <c:tickLblPos val="nextTo"/>
        <c:crossAx val="216536824"/>
        <c:crosses val="autoZero"/>
        <c:auto val="1"/>
        <c:lblAlgn val="ctr"/>
        <c:lblOffset val="100"/>
        <c:noMultiLvlLbl val="0"/>
      </c:catAx>
      <c:valAx>
        <c:axId val="216536824"/>
        <c:scaling>
          <c:orientation val="minMax"/>
        </c:scaling>
        <c:delete val="1"/>
        <c:axPos val="l"/>
        <c:numFmt formatCode="General" sourceLinked="1"/>
        <c:majorTickMark val="out"/>
        <c:minorTickMark val="none"/>
        <c:tickLblPos val="nextTo"/>
        <c:crossAx val="21653643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8-02-04T23:02:13.023" idx="1">
    <p:pos x="10" y="10"/>
    <p:text/>
    <p:extLst>
      <p:ext uri="{C676402C-5697-4E1C-873F-D02D1690AC5C}">
        <p15:threadingInfo xmlns:p15="http://schemas.microsoft.com/office/powerpoint/2012/main" timeZoneBias="-540"/>
      </p:ext>
    </p:extLst>
  </p:cm>
</p:cmLst>
</file>

<file path=ppt/drawings/drawing1.xml><?xml version="1.0" encoding="utf-8"?>
<c:userShapes xmlns:c="http://schemas.openxmlformats.org/drawingml/2006/chart">
  <cdr:relSizeAnchor xmlns:cdr="http://schemas.openxmlformats.org/drawingml/2006/chartDrawing">
    <cdr:from>
      <cdr:x>0.40747</cdr:x>
      <cdr:y>0.7205</cdr:y>
    </cdr:from>
    <cdr:to>
      <cdr:x>0.60655</cdr:x>
      <cdr:y>0.8465</cdr:y>
    </cdr:to>
    <cdr:sp macro="" textlink="">
      <cdr:nvSpPr>
        <cdr:cNvPr id="2" name="テキスト ボックス 1"/>
        <cdr:cNvSpPr txBox="1"/>
      </cdr:nvSpPr>
      <cdr:spPr>
        <a:xfrm xmlns:a="http://schemas.openxmlformats.org/drawingml/2006/main">
          <a:off x="4716524" y="4941168"/>
          <a:ext cx="2304256" cy="864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4400" b="1" dirty="0">
              <a:solidFill>
                <a:schemeClr val="tx1"/>
              </a:solidFill>
              <a:effectLst>
                <a:outerShdw blurRad="38100" dist="38100" dir="2700000" algn="tl">
                  <a:srgbClr val="000000">
                    <a:alpha val="43137"/>
                  </a:srgbClr>
                </a:outerShdw>
              </a:effectLst>
            </a:rPr>
            <a:t>食事療法</a:t>
          </a:r>
        </a:p>
      </cdr:txBody>
    </cdr:sp>
  </cdr:relSizeAnchor>
  <cdr:relSizeAnchor xmlns:cdr="http://schemas.openxmlformats.org/drawingml/2006/chartDrawing">
    <cdr:from>
      <cdr:x>0.42254</cdr:x>
      <cdr:y>0.5315</cdr:y>
    </cdr:from>
    <cdr:to>
      <cdr:x>0.58429</cdr:x>
      <cdr:y>0.6155</cdr:y>
    </cdr:to>
    <cdr:sp macro="" textlink="">
      <cdr:nvSpPr>
        <cdr:cNvPr id="3" name="テキスト ボックス 1"/>
        <cdr:cNvSpPr txBox="1"/>
      </cdr:nvSpPr>
      <cdr:spPr>
        <a:xfrm xmlns:a="http://schemas.openxmlformats.org/drawingml/2006/main">
          <a:off x="4890934" y="3645024"/>
          <a:ext cx="1872208" cy="5760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3600" b="1" dirty="0">
              <a:solidFill>
                <a:schemeClr val="tx1"/>
              </a:solidFill>
              <a:effectLst>
                <a:outerShdw blurRad="38100" dist="38100" dir="2700000" algn="tl">
                  <a:srgbClr val="000000">
                    <a:alpha val="43137"/>
                  </a:srgbClr>
                </a:outerShdw>
              </a:effectLst>
            </a:rPr>
            <a:t>運動療法</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8" y="2"/>
            <a:ext cx="4309798" cy="344091"/>
          </a:xfrm>
          <a:prstGeom prst="rect">
            <a:avLst/>
          </a:prstGeom>
        </p:spPr>
        <p:txBody>
          <a:bodyPr vert="horz" lIns="91440" tIns="45720" rIns="91440" bIns="45720" rtlCol="0"/>
          <a:lstStyle>
            <a:lvl1pPr algn="r">
              <a:defRPr sz="1200"/>
            </a:lvl1pPr>
          </a:lstStyle>
          <a:p>
            <a:fld id="{38B75F71-F328-40D6-AAD1-AEE46EC41706}" type="datetimeFigureOut">
              <a:rPr kumimoji="1" lang="ja-JP" altLang="en-US" smtClean="0"/>
              <a:t>2018/6/8</a:t>
            </a:fld>
            <a:endParaRPr kumimoji="1" lang="ja-JP" altLang="en-US"/>
          </a:p>
        </p:txBody>
      </p:sp>
      <p:sp>
        <p:nvSpPr>
          <p:cNvPr id="4" name="フッター プレースホルダー 3"/>
          <p:cNvSpPr>
            <a:spLocks noGrp="1"/>
          </p:cNvSpPr>
          <p:nvPr>
            <p:ph type="ftr" sz="quarter" idx="2"/>
          </p:nvPr>
        </p:nvSpPr>
        <p:spPr>
          <a:xfrm>
            <a:off x="0" y="6513910"/>
            <a:ext cx="4309798"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8" y="6513910"/>
            <a:ext cx="4309798" cy="344091"/>
          </a:xfrm>
          <a:prstGeom prst="rect">
            <a:avLst/>
          </a:prstGeom>
        </p:spPr>
        <p:txBody>
          <a:bodyPr vert="horz" lIns="91440" tIns="45720" rIns="91440" bIns="45720" rtlCol="0" anchor="b"/>
          <a:lstStyle>
            <a:lvl1pPr algn="r">
              <a:defRPr sz="1200"/>
            </a:lvl1pPr>
          </a:lstStyle>
          <a:p>
            <a:fld id="{C2C090D8-966B-47CF-ADB9-E9B7DF2D37E6}" type="slidenum">
              <a:rPr kumimoji="1" lang="ja-JP" altLang="en-US" smtClean="0"/>
              <a:t>‹#›</a:t>
            </a:fld>
            <a:endParaRPr kumimoji="1" lang="ja-JP" altLang="en-US"/>
          </a:p>
        </p:txBody>
      </p:sp>
    </p:spTree>
    <p:extLst>
      <p:ext uri="{BB962C8B-B14F-4D97-AF65-F5344CB8AC3E}">
        <p14:creationId xmlns:p14="http://schemas.microsoft.com/office/powerpoint/2010/main" val="207878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2"/>
            <a:ext cx="4309798" cy="344091"/>
          </a:xfrm>
          <a:prstGeom prst="rect">
            <a:avLst/>
          </a:prstGeom>
        </p:spPr>
        <p:txBody>
          <a:bodyPr vert="horz" lIns="91440" tIns="45720" rIns="91440" bIns="45720" rtlCol="0"/>
          <a:lstStyle>
            <a:lvl1pPr algn="r">
              <a:defRPr sz="1200"/>
            </a:lvl1pPr>
          </a:lstStyle>
          <a:p>
            <a:fld id="{4B7F0FB6-DFA6-4419-BD00-0536189B4FF7}" type="datetimeFigureOut">
              <a:rPr kumimoji="1" lang="ja-JP" altLang="en-US" smtClean="0"/>
              <a:t>2018/6/8</a:t>
            </a:fld>
            <a:endParaRPr kumimoji="1" lang="ja-JP" altLang="en-US"/>
          </a:p>
        </p:txBody>
      </p:sp>
      <p:sp>
        <p:nvSpPr>
          <p:cNvPr id="4" name="スライド イメージ プレースホルダー 3"/>
          <p:cNvSpPr>
            <a:spLocks noGrp="1" noRot="1" noChangeAspect="1"/>
          </p:cNvSpPr>
          <p:nvPr>
            <p:ph type="sldImg" idx="2"/>
          </p:nvPr>
        </p:nvSpPr>
        <p:spPr>
          <a:xfrm>
            <a:off x="3429000" y="857250"/>
            <a:ext cx="30876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4309798"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0"/>
            <a:ext cx="4309798" cy="344091"/>
          </a:xfrm>
          <a:prstGeom prst="rect">
            <a:avLst/>
          </a:prstGeom>
        </p:spPr>
        <p:txBody>
          <a:bodyPr vert="horz" lIns="91440" tIns="45720" rIns="91440" bIns="45720" rtlCol="0" anchor="b"/>
          <a:lstStyle>
            <a:lvl1pPr algn="r">
              <a:defRPr sz="1200"/>
            </a:lvl1pPr>
          </a:lstStyle>
          <a:p>
            <a:fld id="{ECF3F860-9CC6-4730-BCF8-D47F5052AB8F}" type="slidenum">
              <a:rPr kumimoji="1" lang="ja-JP" altLang="en-US" smtClean="0"/>
              <a:t>‹#›</a:t>
            </a:fld>
            <a:endParaRPr kumimoji="1" lang="ja-JP" altLang="en-US"/>
          </a:p>
        </p:txBody>
      </p:sp>
    </p:spTree>
    <p:extLst>
      <p:ext uri="{BB962C8B-B14F-4D97-AF65-F5344CB8AC3E}">
        <p14:creationId xmlns:p14="http://schemas.microsoft.com/office/powerpoint/2010/main" val="13223810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F3F860-9CC6-4730-BCF8-D47F5052AB8F}" type="slidenum">
              <a:rPr kumimoji="1" lang="ja-JP" altLang="en-US" smtClean="0"/>
              <a:t>1</a:t>
            </a:fld>
            <a:endParaRPr kumimoji="1" lang="ja-JP" altLang="en-US"/>
          </a:p>
        </p:txBody>
      </p:sp>
    </p:spTree>
    <p:extLst>
      <p:ext uri="{BB962C8B-B14F-4D97-AF65-F5344CB8AC3E}">
        <p14:creationId xmlns:p14="http://schemas.microsoft.com/office/powerpoint/2010/main" val="326431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xfrm>
            <a:off x="2762250" y="0"/>
            <a:ext cx="4421188" cy="331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27" eaLnBrk="0" hangingPunct="0">
              <a:defRPr kumimoji="1" sz="1200" b="1">
                <a:solidFill>
                  <a:schemeClr val="tx1"/>
                </a:solidFill>
                <a:latin typeface="Century" pitchFamily="18" charset="0"/>
                <a:ea typeface="ＭＳ Ｐゴシック" pitchFamily="50" charset="-128"/>
              </a:defRPr>
            </a:lvl1pPr>
            <a:lvl2pPr marL="745473" indent="-286721" defTabSz="912727" eaLnBrk="0" hangingPunct="0">
              <a:defRPr kumimoji="1" sz="1200" b="1">
                <a:solidFill>
                  <a:schemeClr val="tx1"/>
                </a:solidFill>
                <a:latin typeface="Century" pitchFamily="18" charset="0"/>
                <a:ea typeface="ＭＳ Ｐゴシック" pitchFamily="50" charset="-128"/>
              </a:defRPr>
            </a:lvl2pPr>
            <a:lvl3pPr marL="1146881" indent="-229376" defTabSz="912727" eaLnBrk="0" hangingPunct="0">
              <a:defRPr kumimoji="1" sz="1200" b="1">
                <a:solidFill>
                  <a:schemeClr val="tx1"/>
                </a:solidFill>
                <a:latin typeface="Century" pitchFamily="18" charset="0"/>
                <a:ea typeface="ＭＳ Ｐゴシック" pitchFamily="50" charset="-128"/>
              </a:defRPr>
            </a:lvl3pPr>
            <a:lvl4pPr marL="1605634" indent="-229376" defTabSz="912727" eaLnBrk="0" hangingPunct="0">
              <a:defRPr kumimoji="1" sz="1200" b="1">
                <a:solidFill>
                  <a:schemeClr val="tx1"/>
                </a:solidFill>
                <a:latin typeface="Century" pitchFamily="18" charset="0"/>
                <a:ea typeface="ＭＳ Ｐゴシック" pitchFamily="50" charset="-128"/>
              </a:defRPr>
            </a:lvl4pPr>
            <a:lvl5pPr marL="2064386" indent="-229376" defTabSz="912727" eaLnBrk="0" hangingPunct="0">
              <a:defRPr kumimoji="1" sz="1200" b="1">
                <a:solidFill>
                  <a:schemeClr val="tx1"/>
                </a:solidFill>
                <a:latin typeface="Century" pitchFamily="18" charset="0"/>
                <a:ea typeface="ＭＳ Ｐゴシック" pitchFamily="50" charset="-128"/>
              </a:defRPr>
            </a:lvl5pPr>
            <a:lvl6pPr marL="2523139"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6pPr>
            <a:lvl7pPr marL="2981893"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7pPr>
            <a:lvl8pPr marL="3440645"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8pPr>
            <a:lvl9pPr marL="3899398"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9pPr>
          </a:lstStyle>
          <a:p>
            <a:pPr eaLnBrk="1" hangingPunct="1"/>
            <a:fld id="{0F814934-7706-43E8-8E38-FC5228632E11}" type="slidenum">
              <a:rPr lang="ja-JP" altLang="en-US" b="0" smtClean="0">
                <a:solidFill>
                  <a:srgbClr val="7F7F7F"/>
                </a:solidFill>
              </a:rPr>
              <a:pPr eaLnBrk="1" hangingPunct="1"/>
              <a:t>32</a:t>
            </a:fld>
            <a:endParaRPr lang="en-US" altLang="ja-JP" b="0">
              <a:solidFill>
                <a:srgbClr val="7F7F7F"/>
              </a:solidFill>
            </a:endParaRPr>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53114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Rot="1" noChangeAspect="1" noChangeArrowheads="1" noTextEdit="1"/>
          </p:cNvSpPr>
          <p:nvPr>
            <p:ph type="sldImg"/>
          </p:nvPr>
        </p:nvSpPr>
        <p:spPr>
          <a:xfrm>
            <a:off x="3841750" y="442913"/>
            <a:ext cx="2257425" cy="1692275"/>
          </a:xfrm>
          <a:ln/>
        </p:spPr>
      </p:sp>
      <p:sp>
        <p:nvSpPr>
          <p:cNvPr id="1039363" name="Rectangle 3"/>
          <p:cNvSpPr>
            <a:spLocks noGrp="1" noChangeArrowheads="1"/>
          </p:cNvSpPr>
          <p:nvPr>
            <p:ph type="body" idx="1"/>
          </p:nvPr>
        </p:nvSpPr>
        <p:spPr>
          <a:xfrm>
            <a:off x="1524218" y="2277238"/>
            <a:ext cx="7449404" cy="3640951"/>
          </a:xfrm>
        </p:spPr>
        <p:txBody>
          <a:bodyPr lIns="93379" tIns="46689" rIns="93379" bIns="46689"/>
          <a:lstStyle/>
          <a:p>
            <a:pPr eaLnBrk="1" hangingPunct="1">
              <a:lnSpc>
                <a:spcPct val="95000"/>
              </a:lnSpc>
              <a:spcBef>
                <a:spcPct val="25000"/>
              </a:spcBef>
              <a:tabLst>
                <a:tab pos="114300" algn="l"/>
              </a:tabLst>
            </a:pPr>
            <a:endParaRPr kumimoji="0" lang="en-GB" altLang="ja-JP" sz="900">
              <a:latin typeface="Arial" pitchFamily="34" charset="0"/>
            </a:endParaRPr>
          </a:p>
        </p:txBody>
      </p:sp>
      <p:sp>
        <p:nvSpPr>
          <p:cNvPr id="1039364" name="Text Box 4"/>
          <p:cNvSpPr txBox="1">
            <a:spLocks noChangeArrowheads="1"/>
          </p:cNvSpPr>
          <p:nvPr/>
        </p:nvSpPr>
        <p:spPr bwMode="auto">
          <a:xfrm>
            <a:off x="153119" y="2369248"/>
            <a:ext cx="1336300" cy="44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488" tIns="46244" rIns="92488" bIns="46244">
            <a:spAutoFit/>
          </a:bodyPr>
          <a:lstStyle>
            <a:lvl1pPr defTabSz="923925">
              <a:defRPr sz="2000" b="1">
                <a:solidFill>
                  <a:schemeClr val="tx1"/>
                </a:solidFill>
                <a:latin typeface="AvantGarde" pitchFamily="34" charset="0"/>
                <a:ea typeface="ＭＳ Ｐゴシック" pitchFamily="50" charset="-128"/>
              </a:defRPr>
            </a:lvl1pPr>
            <a:lvl2pPr marL="37928550" indent="-37471350" defTabSz="9239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eaLnBrk="1" hangingPunct="1"/>
            <a:r>
              <a:rPr lang="en-US" altLang="ko-KR" sz="800">
                <a:latin typeface="Avant Garde" charset="0"/>
                <a:cs typeface="Arial" pitchFamily="34" charset="0"/>
              </a:rPr>
              <a:t>1/Levy,</a:t>
            </a:r>
            <a:r>
              <a:rPr lang="en-US" altLang="ko-KR" sz="800" b="0">
                <a:latin typeface="Avant Garde" charset="0"/>
                <a:cs typeface="Arial" pitchFamily="34" charset="0"/>
              </a:rPr>
              <a:t> </a:t>
            </a:r>
            <a:endParaRPr lang="en-US" altLang="ko-KR" sz="800">
              <a:latin typeface="Avant Garde" charset="0"/>
              <a:cs typeface="Arial" pitchFamily="34" charset="0"/>
            </a:endParaRPr>
          </a:p>
          <a:p>
            <a:pPr eaLnBrk="1" hangingPunct="1"/>
            <a:r>
              <a:rPr lang="en-US" altLang="ko-KR" sz="800" b="0">
                <a:latin typeface="Avant Garde" charset="0"/>
                <a:cs typeface="Arial" pitchFamily="34" charset="0"/>
              </a:rPr>
              <a:t>p 290, C1, ¶1, L1-12, ¶2, L2-4, C2, L1-11;</a:t>
            </a:r>
            <a:br>
              <a:rPr lang="en-US" altLang="ko-KR" sz="800" b="0">
                <a:latin typeface="Avant Garde" charset="0"/>
                <a:cs typeface="Arial" pitchFamily="34" charset="0"/>
              </a:rPr>
            </a:br>
            <a:r>
              <a:rPr lang="en-US" altLang="ko-KR" sz="800" b="0">
                <a:latin typeface="Avant Garde" charset="0"/>
                <a:cs typeface="Arial" pitchFamily="34" charset="0"/>
              </a:rPr>
              <a:t>p 291, C1, ¶1, L12-17, C2, ¶2, L1-3, ¶3, L1-2;</a:t>
            </a:r>
          </a:p>
          <a:p>
            <a:pPr eaLnBrk="1" hangingPunct="1"/>
            <a:r>
              <a:rPr lang="en-US" altLang="ko-KR" sz="800" b="0">
                <a:latin typeface="Avant Garde" charset="0"/>
                <a:cs typeface="Arial" pitchFamily="34" charset="0"/>
              </a:rPr>
              <a:t>p 292, C1, ¶1, L14-17, C2, ¶2, L1-4, ¶3, L1-4</a:t>
            </a:r>
          </a:p>
          <a:p>
            <a:pPr eaLnBrk="1" hangingPunct="1"/>
            <a:endParaRPr lang="en-US" altLang="ko-KR" sz="800" b="0">
              <a:latin typeface="Avant Garde" charset="0"/>
              <a:cs typeface="Arial" pitchFamily="34" charset="0"/>
            </a:endParaRPr>
          </a:p>
          <a:p>
            <a:pPr eaLnBrk="1" hangingPunct="1"/>
            <a:endParaRPr lang="en-US" altLang="ko-KR" sz="800" b="0">
              <a:latin typeface="Avant Garde" charset="0"/>
              <a:cs typeface="Arial" pitchFamily="34" charset="0"/>
            </a:endParaRPr>
          </a:p>
          <a:p>
            <a:pPr eaLnBrk="1" hangingPunct="1"/>
            <a:endParaRPr lang="en-US" altLang="ko-KR" sz="800" b="0">
              <a:latin typeface="Avant Garde" charset="0"/>
              <a:cs typeface="Arial" pitchFamily="34" charset="0"/>
            </a:endParaRPr>
          </a:p>
          <a:p>
            <a:pPr eaLnBrk="1" hangingPunct="1"/>
            <a:endParaRPr lang="en-US" altLang="ko-KR" sz="800" b="0">
              <a:latin typeface="Avant Garde" charset="0"/>
              <a:cs typeface="Arial" pitchFamily="34" charset="0"/>
            </a:endParaRPr>
          </a:p>
          <a:p>
            <a:pPr eaLnBrk="1" hangingPunct="1"/>
            <a:r>
              <a:rPr lang="en-US" altLang="ko-KR" sz="800">
                <a:latin typeface="Avant Garde" charset="0"/>
                <a:cs typeface="Arial" pitchFamily="34" charset="0"/>
              </a:rPr>
              <a:t>1/Levy,</a:t>
            </a:r>
            <a:r>
              <a:rPr lang="en-US" altLang="ko-KR" sz="800" b="0">
                <a:latin typeface="Avant Garde" charset="0"/>
                <a:cs typeface="Arial" pitchFamily="34" charset="0"/>
              </a:rPr>
              <a:t> </a:t>
            </a:r>
            <a:endParaRPr lang="en-US" altLang="ko-KR" sz="800">
              <a:latin typeface="Avant Garde" charset="0"/>
              <a:cs typeface="Arial" pitchFamily="34" charset="0"/>
            </a:endParaRPr>
          </a:p>
          <a:p>
            <a:pPr eaLnBrk="1" hangingPunct="1"/>
            <a:r>
              <a:rPr lang="en-US" altLang="ko-KR" sz="800" b="0">
                <a:latin typeface="Avant Garde" charset="0"/>
                <a:cs typeface="Arial" pitchFamily="34" charset="0"/>
              </a:rPr>
              <a:t>p 293, C1, ¶2, L1-9</a:t>
            </a:r>
          </a:p>
          <a:p>
            <a:pPr eaLnBrk="1" hangingPunct="1"/>
            <a:endParaRPr lang="en-US" altLang="ko-KR" sz="800" b="0">
              <a:latin typeface="Avant Garde" charset="0"/>
              <a:cs typeface="Arial" pitchFamily="34" charset="0"/>
            </a:endParaRPr>
          </a:p>
          <a:p>
            <a:pPr eaLnBrk="1" hangingPunct="1"/>
            <a:endParaRPr lang="en-US" altLang="ko-KR" sz="800" b="0">
              <a:latin typeface="Avant Garde" charset="0"/>
              <a:cs typeface="Arial" pitchFamily="34" charset="0"/>
            </a:endParaRPr>
          </a:p>
          <a:p>
            <a:pPr eaLnBrk="1" hangingPunct="1"/>
            <a:endParaRPr lang="en-US" altLang="ko-KR" sz="800" b="0">
              <a:latin typeface="Avant Garde" charset="0"/>
              <a:cs typeface="Arial" pitchFamily="34" charset="0"/>
            </a:endParaRPr>
          </a:p>
          <a:p>
            <a:r>
              <a:rPr lang="en-US" altLang="ko-KR" sz="800">
                <a:latin typeface="Avant Garde" charset="0"/>
                <a:cs typeface="Arial" pitchFamily="34" charset="0"/>
              </a:rPr>
              <a:t>1/Levy,</a:t>
            </a:r>
            <a:r>
              <a:rPr lang="en-US" altLang="ko-KR" sz="800" b="0">
                <a:latin typeface="Avant Garde" charset="0"/>
                <a:cs typeface="Arial" pitchFamily="34" charset="0"/>
              </a:rPr>
              <a:t> </a:t>
            </a:r>
            <a:endParaRPr lang="en-US" altLang="ko-KR" sz="800">
              <a:latin typeface="Avant Garde" charset="0"/>
              <a:cs typeface="Arial" pitchFamily="34" charset="0"/>
            </a:endParaRPr>
          </a:p>
          <a:p>
            <a:r>
              <a:rPr lang="en-US" altLang="ko-KR" sz="800" b="0">
                <a:latin typeface="Avant Garde" charset="0"/>
                <a:cs typeface="Arial" pitchFamily="34" charset="0"/>
              </a:rPr>
              <a:t>p 293, C2, ¶4, L1-2; p 291, Table 1</a:t>
            </a:r>
          </a:p>
          <a:p>
            <a:endParaRPr lang="en-US" altLang="ko-KR" sz="800" b="0">
              <a:latin typeface="Avant Garde" charset="0"/>
              <a:cs typeface="Arial" pitchFamily="34" charset="0"/>
            </a:endParaRPr>
          </a:p>
          <a:p>
            <a:r>
              <a:rPr lang="en-US" altLang="ko-KR" sz="800" b="0">
                <a:latin typeface="Avant Garde" charset="0"/>
                <a:cs typeface="Arial" pitchFamily="34" charset="0"/>
              </a:rPr>
              <a:t>p 294, C2, ¶2, L1-2; p 295, C1, ¶1, L1-3</a:t>
            </a:r>
          </a:p>
          <a:p>
            <a:endParaRPr lang="en-US" altLang="ko-KR" sz="800" b="0">
              <a:latin typeface="Avant Garde" charset="0"/>
              <a:cs typeface="Arial" pitchFamily="34" charset="0"/>
            </a:endParaRPr>
          </a:p>
          <a:p>
            <a:r>
              <a:rPr lang="en-US" altLang="ko-KR" sz="800">
                <a:latin typeface="Avant Garde" charset="0"/>
                <a:cs typeface="Arial" pitchFamily="34" charset="0"/>
              </a:rPr>
              <a:t>1/Levy,</a:t>
            </a:r>
            <a:br>
              <a:rPr lang="en-US" altLang="ko-KR" sz="800">
                <a:latin typeface="Avant Garde" charset="0"/>
                <a:cs typeface="Arial" pitchFamily="34" charset="0"/>
              </a:rPr>
            </a:br>
            <a:r>
              <a:rPr lang="en-US" altLang="ko-KR" sz="800" b="0">
                <a:latin typeface="Avant Garde" charset="0"/>
                <a:cs typeface="Arial" pitchFamily="34" charset="0"/>
              </a:rPr>
              <a:t>p 293, C2, ¶5, L3-5, 12-15, </a:t>
            </a:r>
            <a:br>
              <a:rPr lang="en-US" altLang="ko-KR" sz="800" b="0">
                <a:latin typeface="Avant Garde" charset="0"/>
                <a:cs typeface="Arial" pitchFamily="34" charset="0"/>
              </a:rPr>
            </a:br>
            <a:r>
              <a:rPr lang="en-US" altLang="ko-KR" sz="800" b="0">
                <a:latin typeface="Avant Garde" charset="0"/>
                <a:cs typeface="Arial" pitchFamily="34" charset="0"/>
              </a:rPr>
              <a:t>15-18, 19-22</a:t>
            </a:r>
          </a:p>
          <a:p>
            <a:pPr eaLnBrk="1" hangingPunct="1"/>
            <a:endParaRPr lang="en-US" altLang="ko-KR" sz="800" b="0">
              <a:latin typeface="Avant Garde" charset="0"/>
              <a:cs typeface="Arial" pitchFamily="34" charset="0"/>
            </a:endParaRPr>
          </a:p>
          <a:p>
            <a:pPr eaLnBrk="1" hangingPunct="1"/>
            <a:r>
              <a:rPr lang="en-US" altLang="ko-KR" sz="800">
                <a:latin typeface="Avant Garde" charset="0"/>
                <a:cs typeface="Arial" pitchFamily="34" charset="0"/>
              </a:rPr>
              <a:t>1/Levy,</a:t>
            </a:r>
            <a:r>
              <a:rPr lang="en-US" altLang="ko-KR" sz="800" b="0">
                <a:latin typeface="Avant Garde" charset="0"/>
                <a:cs typeface="Arial" pitchFamily="34" charset="0"/>
              </a:rPr>
              <a:t> </a:t>
            </a:r>
            <a:endParaRPr lang="en-US" altLang="ko-KR" sz="800">
              <a:latin typeface="Avant Garde" charset="0"/>
              <a:cs typeface="Arial" pitchFamily="34" charset="0"/>
            </a:endParaRPr>
          </a:p>
          <a:p>
            <a:pPr eaLnBrk="1" hangingPunct="1"/>
            <a:r>
              <a:rPr lang="en-US" altLang="ko-KR" sz="800" b="0">
                <a:latin typeface="Avant Garde" charset="0"/>
                <a:cs typeface="Arial" pitchFamily="34" charset="0"/>
              </a:rPr>
              <a:t>p 292, </a:t>
            </a:r>
          </a:p>
          <a:p>
            <a:pPr eaLnBrk="1" hangingPunct="1"/>
            <a:r>
              <a:rPr lang="en-US" altLang="ko-KR" sz="800" b="0">
                <a:latin typeface="Avant Garde" charset="0"/>
                <a:cs typeface="Arial" pitchFamily="34" charset="0"/>
              </a:rPr>
              <a:t>Fig 1 C and D,</a:t>
            </a:r>
          </a:p>
          <a:p>
            <a:pPr eaLnBrk="1" hangingPunct="1"/>
            <a:r>
              <a:rPr lang="en-US" altLang="ko-KR" sz="800" b="0">
                <a:latin typeface="Avant Garde" charset="0"/>
                <a:cs typeface="Arial" pitchFamily="34" charset="0"/>
              </a:rPr>
              <a:t>Fig 1 legend, </a:t>
            </a:r>
            <a:br>
              <a:rPr lang="en-US" altLang="ko-KR" sz="800" b="0">
                <a:latin typeface="Avant Garde" charset="0"/>
                <a:cs typeface="Arial" pitchFamily="34" charset="0"/>
              </a:rPr>
            </a:br>
            <a:r>
              <a:rPr lang="en-US" altLang="ko-KR" sz="800" b="0">
                <a:latin typeface="Avant Garde" charset="0"/>
                <a:cs typeface="Arial" pitchFamily="34" charset="0"/>
              </a:rPr>
              <a:t>L2-3; p 293, </a:t>
            </a:r>
          </a:p>
          <a:p>
            <a:pPr eaLnBrk="1" hangingPunct="1"/>
            <a:r>
              <a:rPr lang="en-US" altLang="ko-KR" sz="800" b="0">
                <a:latin typeface="Avant Garde" charset="0"/>
                <a:cs typeface="Arial" pitchFamily="34" charset="0"/>
              </a:rPr>
              <a:t>C2, ¶5, L1-2, </a:t>
            </a:r>
            <a:br>
              <a:rPr lang="en-US" altLang="ko-KR" sz="800" b="0">
                <a:latin typeface="Avant Garde" charset="0"/>
                <a:cs typeface="Arial" pitchFamily="34" charset="0"/>
              </a:rPr>
            </a:br>
            <a:r>
              <a:rPr lang="en-US" altLang="ko-KR" sz="800" b="0">
                <a:latin typeface="Avant Garde" charset="0"/>
                <a:cs typeface="Arial" pitchFamily="34" charset="0"/>
              </a:rPr>
              <a:t>15-22</a:t>
            </a:r>
          </a:p>
          <a:p>
            <a:pPr>
              <a:spcBef>
                <a:spcPct val="30000"/>
              </a:spcBef>
            </a:pPr>
            <a:endParaRPr lang="en-US" altLang="ko-KR" sz="800">
              <a:latin typeface="Avant Garde" charset="0"/>
              <a:cs typeface="Arial" pitchFamily="34" charset="0"/>
            </a:endParaRPr>
          </a:p>
        </p:txBody>
      </p:sp>
      <p:sp>
        <p:nvSpPr>
          <p:cNvPr id="1039365" name="Text Box 5"/>
          <p:cNvSpPr txBox="1">
            <a:spLocks noChangeArrowheads="1"/>
          </p:cNvSpPr>
          <p:nvPr/>
        </p:nvSpPr>
        <p:spPr bwMode="auto">
          <a:xfrm>
            <a:off x="153122" y="279034"/>
            <a:ext cx="2013729" cy="12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488" tIns="46244" rIns="92488" bIns="46244" anchor="b">
            <a:spAutoFit/>
          </a:bodyPr>
          <a:lstStyle>
            <a:lvl1pPr defTabSz="923925">
              <a:defRPr sz="2000" b="1">
                <a:solidFill>
                  <a:schemeClr val="tx1"/>
                </a:solidFill>
                <a:latin typeface="AvantGarde" pitchFamily="34" charset="0"/>
                <a:ea typeface="ＭＳ Ｐゴシック" pitchFamily="50" charset="-128"/>
              </a:defRPr>
            </a:lvl1pPr>
            <a:lvl2pPr marL="37928550" indent="-37471350" defTabSz="9239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eaLnBrk="1" hangingPunct="1"/>
            <a:r>
              <a:rPr lang="en-US" altLang="ko-KR" sz="800">
                <a:latin typeface="Avant Garde" charset="0"/>
                <a:cs typeface="Arial" pitchFamily="34" charset="0"/>
              </a:rPr>
              <a:t>1/Levy,</a:t>
            </a:r>
            <a:r>
              <a:rPr lang="en-US" altLang="ko-KR" sz="800" b="0">
                <a:latin typeface="Avant Garde" charset="0"/>
                <a:cs typeface="Arial" pitchFamily="34" charset="0"/>
              </a:rPr>
              <a:t> </a:t>
            </a:r>
          </a:p>
          <a:p>
            <a:pPr eaLnBrk="1" hangingPunct="1"/>
            <a:r>
              <a:rPr lang="en-US" altLang="ko-KR" sz="800" b="0">
                <a:latin typeface="Avant Garde" charset="0"/>
                <a:cs typeface="Arial" pitchFamily="34" charset="0"/>
              </a:rPr>
              <a:t>p 291, C2, ¶2, L1-3; </a:t>
            </a:r>
            <a:br>
              <a:rPr lang="en-US" altLang="ko-KR" sz="800" b="0">
                <a:latin typeface="Avant Garde" charset="0"/>
                <a:cs typeface="Arial" pitchFamily="34" charset="0"/>
              </a:rPr>
            </a:br>
            <a:r>
              <a:rPr lang="en-US" altLang="ko-KR" sz="800" b="0">
                <a:latin typeface="Avant Garde" charset="0"/>
                <a:cs typeface="Arial" pitchFamily="34" charset="0"/>
              </a:rPr>
              <a:t>Table 1, C2, Row 1; </a:t>
            </a:r>
            <a:br>
              <a:rPr lang="en-US" altLang="ko-KR" sz="800" b="0">
                <a:latin typeface="Avant Garde" charset="0"/>
                <a:cs typeface="Arial" pitchFamily="34" charset="0"/>
              </a:rPr>
            </a:br>
            <a:r>
              <a:rPr lang="en-US" altLang="ko-KR" sz="800" b="0">
                <a:latin typeface="Avant Garde" charset="0"/>
                <a:cs typeface="Arial" pitchFamily="34" charset="0"/>
              </a:rPr>
              <a:t>p 292,</a:t>
            </a:r>
          </a:p>
          <a:p>
            <a:pPr eaLnBrk="1" hangingPunct="1"/>
            <a:r>
              <a:rPr lang="en-US" altLang="ko-KR" sz="800" b="0">
                <a:latin typeface="Avant Garde" charset="0"/>
                <a:cs typeface="Arial" pitchFamily="34" charset="0"/>
              </a:rPr>
              <a:t>Fig 1 C and D,</a:t>
            </a:r>
          </a:p>
          <a:p>
            <a:pPr eaLnBrk="1" hangingPunct="1"/>
            <a:r>
              <a:rPr lang="en-US" altLang="ko-KR" sz="800" b="0">
                <a:latin typeface="Avant Garde" charset="0"/>
                <a:cs typeface="Arial" pitchFamily="34" charset="0"/>
              </a:rPr>
              <a:t>Fig 1 legend, L2-3</a:t>
            </a:r>
          </a:p>
          <a:p>
            <a:pPr eaLnBrk="1" hangingPunct="1"/>
            <a:r>
              <a:rPr lang="en-US" altLang="ko-KR" sz="800" b="0">
                <a:latin typeface="Avant Garde" charset="0"/>
                <a:cs typeface="Arial" pitchFamily="34" charset="0"/>
              </a:rPr>
              <a:t>(Graphs show lines </a:t>
            </a:r>
            <a:br>
              <a:rPr lang="en-US" altLang="ko-KR" sz="800" b="0">
                <a:latin typeface="Avant Garde" charset="0"/>
                <a:cs typeface="Arial" pitchFamily="34" charset="0"/>
              </a:rPr>
            </a:br>
            <a:r>
              <a:rPr lang="en-US" altLang="ko-KR" sz="800" b="0">
                <a:latin typeface="Avant Garde" charset="0"/>
                <a:cs typeface="Arial" pitchFamily="34" charset="0"/>
              </a:rPr>
              <a:t>with boxes only) </a:t>
            </a:r>
          </a:p>
          <a:p>
            <a:pPr>
              <a:spcBef>
                <a:spcPct val="30000"/>
              </a:spcBef>
            </a:pPr>
            <a:endParaRPr lang="ko-KR" altLang="en-US" sz="700">
              <a:latin typeface="Avant Garde" charset="0"/>
              <a:ea typeface="Gulim" pitchFamily="34" charset="-127"/>
            </a:endParaRPr>
          </a:p>
        </p:txBody>
      </p:sp>
      <p:sp>
        <p:nvSpPr>
          <p:cNvPr id="1039366" name="Rectangle 6"/>
          <p:cNvSpPr>
            <a:spLocks noChangeArrowheads="1"/>
          </p:cNvSpPr>
          <p:nvPr/>
        </p:nvSpPr>
        <p:spPr bwMode="auto">
          <a:xfrm>
            <a:off x="1524221" y="6313610"/>
            <a:ext cx="7296288"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7" tIns="46744" rIns="93487" bIns="46744" anchor="b"/>
          <a:lstStyle>
            <a:lvl1pPr marL="209550" indent="-209550">
              <a:defRPr sz="2000" b="1">
                <a:solidFill>
                  <a:schemeClr val="tx1"/>
                </a:solidFill>
                <a:latin typeface="AvantGarde" pitchFamily="34" charset="0"/>
                <a:ea typeface="ＭＳ Ｐゴシック" pitchFamily="50" charset="-128"/>
              </a:defRPr>
            </a:lvl1pPr>
            <a:lvl2pPr marL="37928550" indent="-37471350">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eaLnBrk="1" hangingPunct="1">
              <a:spcBef>
                <a:spcPct val="15000"/>
              </a:spcBef>
            </a:pPr>
            <a:endParaRPr lang="ko-KR" altLang="en-US" sz="800">
              <a:latin typeface="Arial" pitchFamily="34" charset="0"/>
            </a:endParaRPr>
          </a:p>
          <a:p>
            <a:pPr eaLnBrk="1" hangingPunct="1">
              <a:spcBef>
                <a:spcPct val="15000"/>
              </a:spcBef>
            </a:pPr>
            <a:endParaRPr lang="ko-KR" altLang="en-US" sz="800" b="0">
              <a:latin typeface="Arial" pitchFamily="34" charset="0"/>
            </a:endParaRPr>
          </a:p>
          <a:p>
            <a:pPr eaLnBrk="1" hangingPunct="1">
              <a:spcBef>
                <a:spcPct val="15000"/>
              </a:spcBef>
            </a:pPr>
            <a:r>
              <a:rPr lang="en-US" altLang="ko-KR" sz="800">
                <a:latin typeface="Arial" pitchFamily="34" charset="0"/>
              </a:rPr>
              <a:t>Reference</a:t>
            </a:r>
            <a:endParaRPr lang="en-US" altLang="ko-KR" sz="800" b="0">
              <a:latin typeface="Arial" pitchFamily="34" charset="0"/>
            </a:endParaRPr>
          </a:p>
          <a:p>
            <a:pPr eaLnBrk="1" hangingPunct="1">
              <a:spcBef>
                <a:spcPct val="15000"/>
              </a:spcBef>
              <a:buFontTx/>
              <a:buAutoNum type="arabicPeriod"/>
            </a:pPr>
            <a:r>
              <a:rPr lang="en-US" altLang="ko-KR" sz="800" b="0">
                <a:latin typeface="Arial" pitchFamily="34" charset="0"/>
              </a:rPr>
              <a:t>Levy J, Atkinson B, Bell PM et al. Beta-cell deterioration determines the onset and rate of progression of secondary dietary failure in type 2 diabetes mellitus: The 10-year follow-up of the Belfast Diet Study. </a:t>
            </a:r>
            <a:r>
              <a:rPr lang="en-US" altLang="ko-KR" sz="800" b="0" i="1">
                <a:latin typeface="Arial" pitchFamily="34" charset="0"/>
              </a:rPr>
              <a:t>Diabet Med</a:t>
            </a:r>
            <a:r>
              <a:rPr lang="en-US" altLang="ko-KR" sz="800" b="0">
                <a:latin typeface="Arial" pitchFamily="34" charset="0"/>
              </a:rPr>
              <a:t> 1998;15:290–296.</a:t>
            </a:r>
          </a:p>
        </p:txBody>
      </p:sp>
    </p:spTree>
    <p:extLst>
      <p:ext uri="{BB962C8B-B14F-4D97-AF65-F5344CB8AC3E}">
        <p14:creationId xmlns:p14="http://schemas.microsoft.com/office/powerpoint/2010/main" val="96223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58">
              <a:defRPr/>
            </a:pPr>
            <a:r>
              <a:rPr kumimoji="1" lang="ja-JP" altLang="en-US" dirty="0"/>
              <a:t>糖尿病の有所見者数の推移（推計人数）</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2017/11/</a:t>
            </a:r>
            <a:r>
              <a:rPr kumimoji="1" lang="ja-JP" altLang="en-US"/>
              <a:t>９</a:t>
            </a:r>
          </a:p>
        </p:txBody>
      </p:sp>
    </p:spTree>
    <p:extLst>
      <p:ext uri="{BB962C8B-B14F-4D97-AF65-F5344CB8AC3E}">
        <p14:creationId xmlns:p14="http://schemas.microsoft.com/office/powerpoint/2010/main" val="272580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Verdana" pitchFamily="34" charset="0"/>
                <a:ea typeface="ＭＳ Ｐゴシック" charset="-128"/>
              </a:defRPr>
            </a:lvl1pPr>
            <a:lvl2pPr marL="742917" indent="-285737" eaLnBrk="0" hangingPunct="0">
              <a:defRPr kumimoji="1" sz="1200">
                <a:solidFill>
                  <a:schemeClr val="tx1"/>
                </a:solidFill>
                <a:latin typeface="Verdana" pitchFamily="34" charset="0"/>
                <a:ea typeface="ＭＳ Ｐゴシック" charset="-128"/>
              </a:defRPr>
            </a:lvl2pPr>
            <a:lvl3pPr marL="1142948" indent="-228590" eaLnBrk="0" hangingPunct="0">
              <a:defRPr kumimoji="1" sz="1200">
                <a:solidFill>
                  <a:schemeClr val="tx1"/>
                </a:solidFill>
                <a:latin typeface="Verdana" pitchFamily="34" charset="0"/>
                <a:ea typeface="ＭＳ Ｐゴシック" charset="-128"/>
              </a:defRPr>
            </a:lvl3pPr>
            <a:lvl4pPr marL="1600128" indent="-228590" eaLnBrk="0" hangingPunct="0">
              <a:defRPr kumimoji="1" sz="1200">
                <a:solidFill>
                  <a:schemeClr val="tx1"/>
                </a:solidFill>
                <a:latin typeface="Verdana" pitchFamily="34" charset="0"/>
                <a:ea typeface="ＭＳ Ｐゴシック" charset="-128"/>
              </a:defRPr>
            </a:lvl4pPr>
            <a:lvl5pPr marL="2057307" indent="-228590" eaLnBrk="0" hangingPunct="0">
              <a:defRPr kumimoji="1" sz="1200">
                <a:solidFill>
                  <a:schemeClr val="tx1"/>
                </a:solidFill>
                <a:latin typeface="Verdana" pitchFamily="34" charset="0"/>
                <a:ea typeface="ＭＳ Ｐゴシック" charset="-128"/>
              </a:defRPr>
            </a:lvl5pPr>
            <a:lvl6pPr marL="2514487" indent="-228590" eaLnBrk="0" fontAlgn="base" hangingPunct="0">
              <a:spcBef>
                <a:spcPct val="0"/>
              </a:spcBef>
              <a:spcAft>
                <a:spcPct val="0"/>
              </a:spcAft>
              <a:defRPr kumimoji="1" sz="1200">
                <a:solidFill>
                  <a:schemeClr val="tx1"/>
                </a:solidFill>
                <a:latin typeface="Verdana" pitchFamily="34" charset="0"/>
                <a:ea typeface="ＭＳ Ｐゴシック" charset="-128"/>
              </a:defRPr>
            </a:lvl6pPr>
            <a:lvl7pPr marL="2971665" indent="-228590" eaLnBrk="0" fontAlgn="base" hangingPunct="0">
              <a:spcBef>
                <a:spcPct val="0"/>
              </a:spcBef>
              <a:spcAft>
                <a:spcPct val="0"/>
              </a:spcAft>
              <a:defRPr kumimoji="1" sz="1200">
                <a:solidFill>
                  <a:schemeClr val="tx1"/>
                </a:solidFill>
                <a:latin typeface="Verdana" pitchFamily="34" charset="0"/>
                <a:ea typeface="ＭＳ Ｐゴシック" charset="-128"/>
              </a:defRPr>
            </a:lvl7pPr>
            <a:lvl8pPr marL="3428845" indent="-228590" eaLnBrk="0" fontAlgn="base" hangingPunct="0">
              <a:spcBef>
                <a:spcPct val="0"/>
              </a:spcBef>
              <a:spcAft>
                <a:spcPct val="0"/>
              </a:spcAft>
              <a:defRPr kumimoji="1" sz="1200">
                <a:solidFill>
                  <a:schemeClr val="tx1"/>
                </a:solidFill>
                <a:latin typeface="Verdana" pitchFamily="34" charset="0"/>
                <a:ea typeface="ＭＳ Ｐゴシック" charset="-128"/>
              </a:defRPr>
            </a:lvl8pPr>
            <a:lvl9pPr marL="3886025" indent="-228590" eaLnBrk="0" fontAlgn="base" hangingPunct="0">
              <a:spcBef>
                <a:spcPct val="0"/>
              </a:spcBef>
              <a:spcAft>
                <a:spcPct val="0"/>
              </a:spcAft>
              <a:defRPr kumimoji="1" sz="1200">
                <a:solidFill>
                  <a:schemeClr val="tx1"/>
                </a:solidFill>
                <a:latin typeface="Verdana" pitchFamily="34" charset="0"/>
                <a:ea typeface="ＭＳ Ｐゴシック" charset="-128"/>
              </a:defRPr>
            </a:lvl9pPr>
          </a:lstStyle>
          <a:p>
            <a:pPr eaLnBrk="1" hangingPunct="1"/>
            <a:fld id="{E6018800-E477-48F3-99BC-7A504808E583}" type="slidenum">
              <a:rPr kumimoji="0" lang="ja-JP" altLang="en-GB" smtClean="0">
                <a:solidFill>
                  <a:prstClr val="black"/>
                </a:solidFill>
              </a:rPr>
              <a:pPr eaLnBrk="1" hangingPunct="1"/>
              <a:t>16</a:t>
            </a:fld>
            <a:endParaRPr kumimoji="0" lang="en-GB" altLang="ja-JP" dirty="0">
              <a:solidFill>
                <a:prstClr val="black"/>
              </a:solidFill>
            </a:endParaRPr>
          </a:p>
        </p:txBody>
      </p:sp>
      <p:sp>
        <p:nvSpPr>
          <p:cNvPr id="45059" name="Rectangle 2"/>
          <p:cNvSpPr>
            <a:spLocks noGrp="1" noRot="1" noChangeAspect="1" noChangeArrowheads="1" noTextEdit="1"/>
          </p:cNvSpPr>
          <p:nvPr>
            <p:ph type="sldImg"/>
          </p:nvPr>
        </p:nvSpPr>
        <p:spPr>
          <a:xfrm>
            <a:off x="3108325" y="558800"/>
            <a:ext cx="3730625" cy="2798763"/>
          </a:xfrm>
          <a:ln/>
        </p:spPr>
      </p:sp>
      <p:sp>
        <p:nvSpPr>
          <p:cNvPr id="45060" name="Rectangle 3"/>
          <p:cNvSpPr>
            <a:spLocks noGrp="1" noChangeArrowheads="1"/>
          </p:cNvSpPr>
          <p:nvPr>
            <p:ph type="body" idx="1"/>
          </p:nvPr>
        </p:nvSpPr>
        <p:spPr>
          <a:xfrm>
            <a:off x="993868" y="3543000"/>
            <a:ext cx="7957957" cy="3356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ea typeface="ＭＳ Ｐゴシック" charset="-128"/>
            </a:endParaRPr>
          </a:p>
        </p:txBody>
      </p:sp>
      <p:sp>
        <p:nvSpPr>
          <p:cNvPr id="2" name="日付プレースホルダー 1"/>
          <p:cNvSpPr>
            <a:spLocks noGrp="1"/>
          </p:cNvSpPr>
          <p:nvPr>
            <p:ph type="dt" idx="10"/>
          </p:nvPr>
        </p:nvSpPr>
        <p:spPr/>
        <p:txBody>
          <a:bodyPr/>
          <a:lstStyle/>
          <a:p>
            <a:r>
              <a:rPr kumimoji="1" lang="en-US" altLang="ja-JP"/>
              <a:t>2017/11/</a:t>
            </a:r>
            <a:r>
              <a:rPr kumimoji="1" lang="ja-JP" altLang="en-US"/>
              <a:t>９</a:t>
            </a:r>
          </a:p>
        </p:txBody>
      </p:sp>
    </p:spTree>
    <p:extLst>
      <p:ext uri="{BB962C8B-B14F-4D97-AF65-F5344CB8AC3E}">
        <p14:creationId xmlns:p14="http://schemas.microsoft.com/office/powerpoint/2010/main" val="401235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00"/>
              </a:spcBef>
            </a:pPr>
            <a:r>
              <a:rPr lang="en-US" altLang="ja-JP" dirty="0">
                <a:latin typeface="Times New Roman" pitchFamily="18" charset="0"/>
                <a:ea typeface="ＭＳ 明朝" pitchFamily="17" charset="-128"/>
              </a:rPr>
              <a:t>2</a:t>
            </a:r>
            <a:r>
              <a:rPr lang="ja-JP" altLang="en-US" dirty="0">
                <a:latin typeface="Times New Roman" pitchFamily="18" charset="0"/>
                <a:ea typeface="ＭＳ 明朝" pitchFamily="17" charset="-128"/>
              </a:rPr>
              <a:t>型糖尿病の病態はインスリン抵抗性とインスリン分泌不全から成り立っています。</a:t>
            </a:r>
            <a:endParaRPr lang="en-US" altLang="ja-JP" dirty="0">
              <a:latin typeface="Times New Roman" pitchFamily="18" charset="0"/>
              <a:ea typeface="ＭＳ 明朝" pitchFamily="17" charset="-128"/>
            </a:endParaRPr>
          </a:p>
          <a:p>
            <a:pPr eaLnBrk="1" hangingPunct="1">
              <a:spcBef>
                <a:spcPts val="400"/>
              </a:spcBef>
            </a:pPr>
            <a:r>
              <a:rPr lang="ja-JP" altLang="en-US" dirty="0">
                <a:latin typeface="Times New Roman" pitchFamily="18" charset="0"/>
                <a:ea typeface="ＭＳ 明朝" pitchFamily="17" charset="-128"/>
              </a:rPr>
              <a:t>インスリン抵抗性は糖尿病が発症する</a:t>
            </a:r>
            <a:r>
              <a:rPr lang="en-US" altLang="ja-JP" dirty="0">
                <a:latin typeface="Times New Roman" pitchFamily="18" charset="0"/>
                <a:ea typeface="ＭＳ 明朝" pitchFamily="17" charset="-128"/>
              </a:rPr>
              <a:t>7</a:t>
            </a:r>
            <a:r>
              <a:rPr lang="ja-JP" altLang="en-US" dirty="0">
                <a:latin typeface="Times New Roman" pitchFamily="18" charset="0"/>
                <a:ea typeface="ＭＳ 明朝" pitchFamily="17" charset="-128"/>
              </a:rPr>
              <a:t>～</a:t>
            </a:r>
            <a:r>
              <a:rPr lang="en-US" altLang="ja-JP" dirty="0">
                <a:latin typeface="Times New Roman" pitchFamily="18" charset="0"/>
                <a:ea typeface="ＭＳ 明朝" pitchFamily="17" charset="-128"/>
              </a:rPr>
              <a:t>10</a:t>
            </a:r>
            <a:r>
              <a:rPr lang="ja-JP" altLang="en-US" dirty="0">
                <a:latin typeface="Times New Roman" pitchFamily="18" charset="0"/>
                <a:ea typeface="ＭＳ 明朝" pitchFamily="17" charset="-128"/>
              </a:rPr>
              <a:t>年前から存在します。このインスリン抵抗性によるインスリン作用不足の状況下では、インスリン分泌能を亢進させることでインスリンの作用不足を代償しようとするメカニズムが働きます。</a:t>
            </a:r>
            <a:endParaRPr lang="en-US" altLang="ja-JP" dirty="0">
              <a:latin typeface="Times New Roman" pitchFamily="18" charset="0"/>
              <a:ea typeface="ＭＳ 明朝" pitchFamily="17" charset="-128"/>
            </a:endParaRPr>
          </a:p>
          <a:p>
            <a:pPr eaLnBrk="1" hangingPunct="1">
              <a:spcBef>
                <a:spcPts val="400"/>
              </a:spcBef>
            </a:pPr>
            <a:r>
              <a:rPr lang="ja-JP" altLang="en-US" dirty="0">
                <a:latin typeface="Times New Roman" pitchFamily="18" charset="0"/>
                <a:ea typeface="ＭＳ 明朝" pitchFamily="17" charset="-128"/>
              </a:rPr>
              <a:t>伊藤千賀子先生らの成績から、具体的には空腹時血糖値</a:t>
            </a:r>
            <a:r>
              <a:rPr lang="en-US" altLang="ja-JP" dirty="0">
                <a:latin typeface="Times New Roman" pitchFamily="18" charset="0"/>
                <a:ea typeface="ＭＳ 明朝" pitchFamily="17" charset="-128"/>
              </a:rPr>
              <a:t>120mg/</a:t>
            </a:r>
            <a:r>
              <a:rPr lang="en-US" altLang="ja-JP" dirty="0" err="1">
                <a:latin typeface="Times New Roman" pitchFamily="18" charset="0"/>
                <a:ea typeface="ＭＳ 明朝" pitchFamily="17" charset="-128"/>
              </a:rPr>
              <a:t>dL</a:t>
            </a:r>
            <a:r>
              <a:rPr lang="ja-JP" altLang="en-US" dirty="0" err="1">
                <a:latin typeface="Times New Roman" pitchFamily="18" charset="0"/>
                <a:ea typeface="ＭＳ 明朝" pitchFamily="17" charset="-128"/>
              </a:rPr>
              <a:t>ぐら</a:t>
            </a:r>
            <a:r>
              <a:rPr lang="ja-JP" altLang="en-US" dirty="0">
                <a:latin typeface="Times New Roman" pitchFamily="18" charset="0"/>
                <a:ea typeface="ＭＳ 明朝" pitchFamily="17" charset="-128"/>
              </a:rPr>
              <a:t>いまではインスリン分泌は亢進していきますが、代償能が限界に達した時点でインスリン分泌不全となり</a:t>
            </a:r>
            <a:r>
              <a:rPr lang="en-US" altLang="ja-JP" dirty="0">
                <a:latin typeface="Times New Roman" pitchFamily="18" charset="0"/>
                <a:ea typeface="ＭＳ 明朝" pitchFamily="17" charset="-128"/>
              </a:rPr>
              <a:t>2</a:t>
            </a:r>
            <a:r>
              <a:rPr lang="ja-JP" altLang="en-US" dirty="0">
                <a:latin typeface="Times New Roman" pitchFamily="18" charset="0"/>
                <a:ea typeface="ＭＳ 明朝" pitchFamily="17" charset="-128"/>
              </a:rPr>
              <a:t>型糖尿病が発症します。</a:t>
            </a:r>
            <a:endParaRPr lang="en-US" altLang="ja-JP" dirty="0">
              <a:latin typeface="Times New Roman" pitchFamily="18" charset="0"/>
              <a:ea typeface="ＭＳ 明朝" pitchFamily="17" charset="-128"/>
            </a:endParaRPr>
          </a:p>
          <a:p>
            <a:pPr eaLnBrk="1" hangingPunct="1">
              <a:spcBef>
                <a:spcPts val="400"/>
              </a:spcBef>
            </a:pPr>
            <a:r>
              <a:rPr lang="ja-JP" altLang="en-US" dirty="0">
                <a:latin typeface="Times New Roman" pitchFamily="18" charset="0"/>
                <a:ea typeface="ＭＳ 明朝" pitchFamily="17" charset="-128"/>
              </a:rPr>
              <a:t>このインスリン分泌亢進代償能は遺伝的に規定されており、石田先生らの成績からも欧米人に比べて日本人では低いことが明らかにされています。</a:t>
            </a:r>
            <a:endParaRPr lang="en-US" altLang="ja-JP" dirty="0">
              <a:latin typeface="Times New Roman" pitchFamily="18" charset="0"/>
              <a:ea typeface="ＭＳ 明朝" pitchFamily="17" charset="-128"/>
            </a:endParaRPr>
          </a:p>
          <a:p>
            <a:pPr eaLnBrk="1" hangingPunct="1">
              <a:spcBef>
                <a:spcPts val="400"/>
              </a:spcBef>
            </a:pPr>
            <a:r>
              <a:rPr lang="ja-JP" altLang="en-US" dirty="0">
                <a:latin typeface="Times New Roman" pitchFamily="18" charset="0"/>
                <a:ea typeface="ＭＳ 明朝" pitchFamily="17" charset="-128"/>
              </a:rPr>
              <a:t>これらのことから考察しますと、日本人の</a:t>
            </a:r>
            <a:r>
              <a:rPr lang="en-US" altLang="ja-JP" dirty="0">
                <a:latin typeface="Times New Roman" pitchFamily="18" charset="0"/>
                <a:ea typeface="ＭＳ 明朝" pitchFamily="17" charset="-128"/>
              </a:rPr>
              <a:t>2</a:t>
            </a:r>
            <a:r>
              <a:rPr lang="ja-JP" altLang="en-US" dirty="0">
                <a:latin typeface="Times New Roman" pitchFamily="18" charset="0"/>
                <a:ea typeface="ＭＳ 明朝" pitchFamily="17" charset="-128"/>
              </a:rPr>
              <a:t>型糖尿病治療ではインスリン抵抗性とインスリン分泌不全の両面から治療していくことが必要になります。</a:t>
            </a:r>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5E37367-E4C7-4BFC-A096-6EDCC4B4814A}" type="slidenum">
              <a:rPr lang="ja-JP" altLang="en-US" smtClean="0"/>
              <a:pPr eaLnBrk="1" hangingPunct="1"/>
              <a:t>17</a:t>
            </a:fld>
            <a:endParaRPr lang="ja-JP" altLang="en-US"/>
          </a:p>
        </p:txBody>
      </p:sp>
    </p:spTree>
    <p:extLst>
      <p:ext uri="{BB962C8B-B14F-4D97-AF65-F5344CB8AC3E}">
        <p14:creationId xmlns:p14="http://schemas.microsoft.com/office/powerpoint/2010/main" val="316467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04944-067D-4966-A0DD-35474D4A16F5}" type="slidenum">
              <a:rPr lang="en-US" altLang="ja-JP"/>
              <a:pPr/>
              <a:t>18</a:t>
            </a:fld>
            <a:endParaRPr lang="en-US" altLang="ja-JP"/>
          </a:p>
        </p:txBody>
      </p:sp>
      <p:sp>
        <p:nvSpPr>
          <p:cNvPr id="8194" name="Rectangle 2"/>
          <p:cNvSpPr>
            <a:spLocks noGrp="1" noRot="1" noChangeAspect="1" noChangeArrowheads="1" noTextEdit="1"/>
          </p:cNvSpPr>
          <p:nvPr>
            <p:ph type="sldImg"/>
          </p:nvPr>
        </p:nvSpPr>
        <p:spPr>
          <a:xfrm>
            <a:off x="3971925" y="438150"/>
            <a:ext cx="2262188" cy="1697038"/>
          </a:xfrm>
          <a:ln/>
        </p:spPr>
      </p:sp>
      <p:sp>
        <p:nvSpPr>
          <p:cNvPr id="8195" name="Rectangle 3"/>
          <p:cNvSpPr>
            <a:spLocks noGrp="1" noChangeArrowheads="1"/>
          </p:cNvSpPr>
          <p:nvPr>
            <p:ph type="body" idx="1"/>
          </p:nvPr>
        </p:nvSpPr>
        <p:spPr>
          <a:xfrm>
            <a:off x="1559016" y="2271761"/>
            <a:ext cx="7379808" cy="3086702"/>
          </a:xfrm>
        </p:spPr>
        <p:txBody>
          <a:bodyPr lIns="93378" tIns="46688" rIns="93378" bIns="46688"/>
          <a:lstStyle/>
          <a:p>
            <a:endParaRPr lang="ja-JP" altLang="ja-JP" dirty="0"/>
          </a:p>
        </p:txBody>
      </p:sp>
    </p:spTree>
    <p:extLst>
      <p:ext uri="{BB962C8B-B14F-4D97-AF65-F5344CB8AC3E}">
        <p14:creationId xmlns:p14="http://schemas.microsoft.com/office/powerpoint/2010/main" val="301202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17" indent="-285737" eaLnBrk="0" hangingPunct="0">
              <a:defRPr kumimoji="1">
                <a:solidFill>
                  <a:schemeClr val="tx1"/>
                </a:solidFill>
                <a:latin typeface="Arial" pitchFamily="34" charset="0"/>
                <a:ea typeface="ＭＳ Ｐゴシック" pitchFamily="50" charset="-128"/>
              </a:defRPr>
            </a:lvl2pPr>
            <a:lvl3pPr marL="1142948" indent="-228590" eaLnBrk="0" hangingPunct="0">
              <a:defRPr kumimoji="1">
                <a:solidFill>
                  <a:schemeClr val="tx1"/>
                </a:solidFill>
                <a:latin typeface="Arial" pitchFamily="34" charset="0"/>
                <a:ea typeface="ＭＳ Ｐゴシック" pitchFamily="50" charset="-128"/>
              </a:defRPr>
            </a:lvl3pPr>
            <a:lvl4pPr marL="1600128" indent="-228590" eaLnBrk="0" hangingPunct="0">
              <a:defRPr kumimoji="1">
                <a:solidFill>
                  <a:schemeClr val="tx1"/>
                </a:solidFill>
                <a:latin typeface="Arial" pitchFamily="34" charset="0"/>
                <a:ea typeface="ＭＳ Ｐゴシック" pitchFamily="50" charset="-128"/>
              </a:defRPr>
            </a:lvl4pPr>
            <a:lvl5pPr marL="2057307" indent="-228590" eaLnBrk="0" hangingPunct="0">
              <a:defRPr kumimoji="1">
                <a:solidFill>
                  <a:schemeClr val="tx1"/>
                </a:solidFill>
                <a:latin typeface="Arial" pitchFamily="34" charset="0"/>
                <a:ea typeface="ＭＳ Ｐゴシック" pitchFamily="50" charset="-128"/>
              </a:defRPr>
            </a:lvl5pPr>
            <a:lvl6pPr marL="2514487" indent="-22859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665" indent="-22859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845" indent="-22859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025" indent="-22859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40253CD-C74F-4177-86EA-DEAA851D0BF0}" type="slidenum">
              <a:rPr lang="ja-JP" altLang="en-US" smtClean="0">
                <a:solidFill>
                  <a:prstClr val="black"/>
                </a:solidFill>
              </a:rPr>
              <a:pPr eaLnBrk="1" hangingPunct="1"/>
              <a:t>25</a:t>
            </a:fld>
            <a:endParaRPr lang="ja-JP" altLang="en-US">
              <a:solidFill>
                <a:prstClr val="black"/>
              </a:solidFill>
            </a:endParaRPr>
          </a:p>
        </p:txBody>
      </p:sp>
      <p:sp>
        <p:nvSpPr>
          <p:cNvPr id="2" name="日付プレースホルダー 1"/>
          <p:cNvSpPr>
            <a:spLocks noGrp="1"/>
          </p:cNvSpPr>
          <p:nvPr>
            <p:ph type="dt" idx="10"/>
          </p:nvPr>
        </p:nvSpPr>
        <p:spPr/>
        <p:txBody>
          <a:bodyPr/>
          <a:lstStyle/>
          <a:p>
            <a:r>
              <a:rPr kumimoji="1" lang="en-US" altLang="ja-JP"/>
              <a:t>2017/11/</a:t>
            </a:r>
            <a:r>
              <a:rPr kumimoji="1" lang="ja-JP" altLang="en-US"/>
              <a:t>９</a:t>
            </a:r>
          </a:p>
        </p:txBody>
      </p:sp>
    </p:spTree>
    <p:extLst>
      <p:ext uri="{BB962C8B-B14F-4D97-AF65-F5344CB8AC3E}">
        <p14:creationId xmlns:p14="http://schemas.microsoft.com/office/powerpoint/2010/main" val="395635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charset="0"/>
            </a:endParaRPr>
          </a:p>
        </p:txBody>
      </p:sp>
      <p:sp>
        <p:nvSpPr>
          <p:cNvPr id="2" name="日付プレースホルダー 1"/>
          <p:cNvSpPr>
            <a:spLocks noGrp="1"/>
          </p:cNvSpPr>
          <p:nvPr>
            <p:ph type="dt" idx="10"/>
          </p:nvPr>
        </p:nvSpPr>
        <p:spPr/>
        <p:txBody>
          <a:bodyPr/>
          <a:lstStyle/>
          <a:p>
            <a:r>
              <a:rPr kumimoji="1" lang="en-US" altLang="ja-JP"/>
              <a:t>2017/11/</a:t>
            </a:r>
            <a:r>
              <a:rPr kumimoji="1" lang="ja-JP" altLang="en-US"/>
              <a:t>９</a:t>
            </a:r>
          </a:p>
        </p:txBody>
      </p:sp>
    </p:spTree>
    <p:extLst>
      <p:ext uri="{BB962C8B-B14F-4D97-AF65-F5344CB8AC3E}">
        <p14:creationId xmlns:p14="http://schemas.microsoft.com/office/powerpoint/2010/main" val="182170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chemeClr val="tx1"/>
                </a:solidFill>
                <a:latin typeface="Verdana" pitchFamily="34" charset="0"/>
                <a:ea typeface="ＭＳ Ｐゴシック" charset="-128"/>
              </a:defRPr>
            </a:lvl1pPr>
            <a:lvl2pPr marL="742917" indent="-285737" eaLnBrk="0" hangingPunct="0">
              <a:defRPr kumimoji="1" sz="1200">
                <a:solidFill>
                  <a:schemeClr val="tx1"/>
                </a:solidFill>
                <a:latin typeface="Verdana" pitchFamily="34" charset="0"/>
                <a:ea typeface="ＭＳ Ｐゴシック" charset="-128"/>
              </a:defRPr>
            </a:lvl2pPr>
            <a:lvl3pPr marL="1142948" indent="-228590" eaLnBrk="0" hangingPunct="0">
              <a:defRPr kumimoji="1" sz="1200">
                <a:solidFill>
                  <a:schemeClr val="tx1"/>
                </a:solidFill>
                <a:latin typeface="Verdana" pitchFamily="34" charset="0"/>
                <a:ea typeface="ＭＳ Ｐゴシック" charset="-128"/>
              </a:defRPr>
            </a:lvl3pPr>
            <a:lvl4pPr marL="1600128" indent="-228590" eaLnBrk="0" hangingPunct="0">
              <a:defRPr kumimoji="1" sz="1200">
                <a:solidFill>
                  <a:schemeClr val="tx1"/>
                </a:solidFill>
                <a:latin typeface="Verdana" pitchFamily="34" charset="0"/>
                <a:ea typeface="ＭＳ Ｐゴシック" charset="-128"/>
              </a:defRPr>
            </a:lvl4pPr>
            <a:lvl5pPr marL="2057307" indent="-228590" eaLnBrk="0" hangingPunct="0">
              <a:defRPr kumimoji="1" sz="1200">
                <a:solidFill>
                  <a:schemeClr val="tx1"/>
                </a:solidFill>
                <a:latin typeface="Verdana" pitchFamily="34" charset="0"/>
                <a:ea typeface="ＭＳ Ｐゴシック" charset="-128"/>
              </a:defRPr>
            </a:lvl5pPr>
            <a:lvl6pPr marL="2514487" indent="-228590" eaLnBrk="0" fontAlgn="base" hangingPunct="0">
              <a:spcBef>
                <a:spcPct val="0"/>
              </a:spcBef>
              <a:spcAft>
                <a:spcPct val="0"/>
              </a:spcAft>
              <a:defRPr kumimoji="1" sz="1200">
                <a:solidFill>
                  <a:schemeClr val="tx1"/>
                </a:solidFill>
                <a:latin typeface="Verdana" pitchFamily="34" charset="0"/>
                <a:ea typeface="ＭＳ Ｐゴシック" charset="-128"/>
              </a:defRPr>
            </a:lvl6pPr>
            <a:lvl7pPr marL="2971665" indent="-228590" eaLnBrk="0" fontAlgn="base" hangingPunct="0">
              <a:spcBef>
                <a:spcPct val="0"/>
              </a:spcBef>
              <a:spcAft>
                <a:spcPct val="0"/>
              </a:spcAft>
              <a:defRPr kumimoji="1" sz="1200">
                <a:solidFill>
                  <a:schemeClr val="tx1"/>
                </a:solidFill>
                <a:latin typeface="Verdana" pitchFamily="34" charset="0"/>
                <a:ea typeface="ＭＳ Ｐゴシック" charset="-128"/>
              </a:defRPr>
            </a:lvl7pPr>
            <a:lvl8pPr marL="3428845" indent="-228590" eaLnBrk="0" fontAlgn="base" hangingPunct="0">
              <a:spcBef>
                <a:spcPct val="0"/>
              </a:spcBef>
              <a:spcAft>
                <a:spcPct val="0"/>
              </a:spcAft>
              <a:defRPr kumimoji="1" sz="1200">
                <a:solidFill>
                  <a:schemeClr val="tx1"/>
                </a:solidFill>
                <a:latin typeface="Verdana" pitchFamily="34" charset="0"/>
                <a:ea typeface="ＭＳ Ｐゴシック" charset="-128"/>
              </a:defRPr>
            </a:lvl8pPr>
            <a:lvl9pPr marL="3886025" indent="-228590" eaLnBrk="0" fontAlgn="base" hangingPunct="0">
              <a:spcBef>
                <a:spcPct val="0"/>
              </a:spcBef>
              <a:spcAft>
                <a:spcPct val="0"/>
              </a:spcAft>
              <a:defRPr kumimoji="1" sz="1200">
                <a:solidFill>
                  <a:schemeClr val="tx1"/>
                </a:solidFill>
                <a:latin typeface="Verdana" pitchFamily="34" charset="0"/>
                <a:ea typeface="ＭＳ Ｐゴシック" charset="-128"/>
              </a:defRPr>
            </a:lvl9pPr>
          </a:lstStyle>
          <a:p>
            <a:pPr eaLnBrk="1" hangingPunct="1"/>
            <a:fld id="{E6018800-E477-48F3-99BC-7A504808E583}" type="slidenum">
              <a:rPr kumimoji="0" lang="ja-JP" altLang="en-GB" smtClean="0">
                <a:solidFill>
                  <a:prstClr val="black"/>
                </a:solidFill>
              </a:rPr>
              <a:pPr eaLnBrk="1" hangingPunct="1"/>
              <a:t>29</a:t>
            </a:fld>
            <a:endParaRPr kumimoji="0" lang="en-GB" altLang="ja-JP" dirty="0">
              <a:solidFill>
                <a:prstClr val="black"/>
              </a:solidFill>
            </a:endParaRPr>
          </a:p>
        </p:txBody>
      </p:sp>
      <p:sp>
        <p:nvSpPr>
          <p:cNvPr id="45059" name="Rectangle 2"/>
          <p:cNvSpPr>
            <a:spLocks noGrp="1" noRot="1" noChangeAspect="1" noChangeArrowheads="1" noTextEdit="1"/>
          </p:cNvSpPr>
          <p:nvPr>
            <p:ph type="sldImg"/>
          </p:nvPr>
        </p:nvSpPr>
        <p:spPr>
          <a:xfrm>
            <a:off x="3108325" y="558800"/>
            <a:ext cx="3730625" cy="2798763"/>
          </a:xfrm>
          <a:ln/>
        </p:spPr>
      </p:sp>
      <p:sp>
        <p:nvSpPr>
          <p:cNvPr id="45060" name="Rectangle 3"/>
          <p:cNvSpPr>
            <a:spLocks noGrp="1" noChangeArrowheads="1"/>
          </p:cNvSpPr>
          <p:nvPr>
            <p:ph type="body" idx="1"/>
          </p:nvPr>
        </p:nvSpPr>
        <p:spPr>
          <a:xfrm>
            <a:off x="993868" y="3543000"/>
            <a:ext cx="7957957" cy="3356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ea typeface="ＭＳ Ｐゴシック" charset="-128"/>
            </a:endParaRPr>
          </a:p>
        </p:txBody>
      </p:sp>
      <p:sp>
        <p:nvSpPr>
          <p:cNvPr id="2" name="日付プレースホルダー 1"/>
          <p:cNvSpPr>
            <a:spLocks noGrp="1"/>
          </p:cNvSpPr>
          <p:nvPr>
            <p:ph type="dt" idx="10"/>
          </p:nvPr>
        </p:nvSpPr>
        <p:spPr/>
        <p:txBody>
          <a:bodyPr/>
          <a:lstStyle/>
          <a:p>
            <a:r>
              <a:rPr kumimoji="1" lang="en-US" altLang="ja-JP"/>
              <a:t>2017/11/</a:t>
            </a:r>
            <a:r>
              <a:rPr kumimoji="1" lang="ja-JP" altLang="en-US"/>
              <a:t>９</a:t>
            </a:r>
          </a:p>
        </p:txBody>
      </p:sp>
    </p:spTree>
    <p:extLst>
      <p:ext uri="{BB962C8B-B14F-4D97-AF65-F5344CB8AC3E}">
        <p14:creationId xmlns:p14="http://schemas.microsoft.com/office/powerpoint/2010/main" val="203911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xfrm>
            <a:off x="2762250" y="0"/>
            <a:ext cx="4421188" cy="331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正方形/長方形 5"/>
          <p:cNvSpPr>
            <a:spLocks noChangeArrowheads="1"/>
          </p:cNvSpPr>
          <p:nvPr/>
        </p:nvSpPr>
        <p:spPr bwMode="auto">
          <a:xfrm>
            <a:off x="911751" y="3437148"/>
            <a:ext cx="8124515" cy="508722"/>
          </a:xfrm>
          <a:prstGeom prst="rect">
            <a:avLst/>
          </a:prstGeom>
          <a:noFill/>
          <a:ln w="38100" cmpd="dbl">
            <a:solidFill>
              <a:srgbClr val="0D3B97"/>
            </a:solidFill>
            <a:miter lim="800000"/>
            <a:headEnd/>
            <a:tailEnd/>
          </a:ln>
          <a:extLst>
            <a:ext uri="{909E8E84-426E-40DD-AFC4-6F175D3DCCD1}">
              <a14:hiddenFill xmlns:a14="http://schemas.microsoft.com/office/drawing/2010/main">
                <a:solidFill>
                  <a:srgbClr val="FFFFFF"/>
                </a:solidFill>
              </a14:hiddenFill>
            </a:ext>
          </a:extLst>
        </p:spPr>
        <p:txBody>
          <a:bodyPr lIns="91732" tIns="45864" rIns="91732" bIns="45864" anchor="ctr"/>
          <a:lstStyle/>
          <a:p>
            <a:pPr algn="ctr" defTabSz="914319"/>
            <a:endParaRPr lang="ja-JP" altLang="en-US" sz="1800" b="0">
              <a:solidFill>
                <a:srgbClr val="AFCB00"/>
              </a:solidFill>
              <a:latin typeface="Calibri" pitchFamily="34" charset="0"/>
            </a:endParaRPr>
          </a:p>
        </p:txBody>
      </p:sp>
      <p:sp>
        <p:nvSpPr>
          <p:cNvPr id="102405"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27" eaLnBrk="0" hangingPunct="0">
              <a:defRPr kumimoji="1" sz="1200" b="1">
                <a:solidFill>
                  <a:schemeClr val="tx1"/>
                </a:solidFill>
                <a:latin typeface="Century" pitchFamily="18" charset="0"/>
                <a:ea typeface="ＭＳ Ｐゴシック" pitchFamily="50" charset="-128"/>
              </a:defRPr>
            </a:lvl1pPr>
            <a:lvl2pPr marL="745473" indent="-286721" defTabSz="912727" eaLnBrk="0" hangingPunct="0">
              <a:defRPr kumimoji="1" sz="1200" b="1">
                <a:solidFill>
                  <a:schemeClr val="tx1"/>
                </a:solidFill>
                <a:latin typeface="Century" pitchFamily="18" charset="0"/>
                <a:ea typeface="ＭＳ Ｐゴシック" pitchFamily="50" charset="-128"/>
              </a:defRPr>
            </a:lvl2pPr>
            <a:lvl3pPr marL="1146881" indent="-229376" defTabSz="912727" eaLnBrk="0" hangingPunct="0">
              <a:defRPr kumimoji="1" sz="1200" b="1">
                <a:solidFill>
                  <a:schemeClr val="tx1"/>
                </a:solidFill>
                <a:latin typeface="Century" pitchFamily="18" charset="0"/>
                <a:ea typeface="ＭＳ Ｐゴシック" pitchFamily="50" charset="-128"/>
              </a:defRPr>
            </a:lvl3pPr>
            <a:lvl4pPr marL="1605634" indent="-229376" defTabSz="912727" eaLnBrk="0" hangingPunct="0">
              <a:defRPr kumimoji="1" sz="1200" b="1">
                <a:solidFill>
                  <a:schemeClr val="tx1"/>
                </a:solidFill>
                <a:latin typeface="Century" pitchFamily="18" charset="0"/>
                <a:ea typeface="ＭＳ Ｐゴシック" pitchFamily="50" charset="-128"/>
              </a:defRPr>
            </a:lvl4pPr>
            <a:lvl5pPr marL="2064386" indent="-229376" defTabSz="912727" eaLnBrk="0" hangingPunct="0">
              <a:defRPr kumimoji="1" sz="1200" b="1">
                <a:solidFill>
                  <a:schemeClr val="tx1"/>
                </a:solidFill>
                <a:latin typeface="Century" pitchFamily="18" charset="0"/>
                <a:ea typeface="ＭＳ Ｐゴシック" pitchFamily="50" charset="-128"/>
              </a:defRPr>
            </a:lvl5pPr>
            <a:lvl6pPr marL="2523139"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6pPr>
            <a:lvl7pPr marL="2981893"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7pPr>
            <a:lvl8pPr marL="3440645"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8pPr>
            <a:lvl9pPr marL="3899398" indent="-229376" defTabSz="912727" eaLnBrk="0" fontAlgn="base" hangingPunct="0">
              <a:spcBef>
                <a:spcPct val="0"/>
              </a:spcBef>
              <a:spcAft>
                <a:spcPct val="0"/>
              </a:spcAft>
              <a:defRPr kumimoji="1" sz="1200" b="1">
                <a:solidFill>
                  <a:schemeClr val="tx1"/>
                </a:solidFill>
                <a:latin typeface="Century" pitchFamily="18" charset="0"/>
                <a:ea typeface="ＭＳ Ｐゴシック" pitchFamily="50" charset="-128"/>
              </a:defRPr>
            </a:lvl9pPr>
          </a:lstStyle>
          <a:p>
            <a:pPr eaLnBrk="1" hangingPunct="1"/>
            <a:fld id="{DB8AAB49-2891-4454-BE8A-3282F82850DD}" type="slidenum">
              <a:rPr lang="ja-JP" altLang="en-US" b="0" smtClean="0">
                <a:solidFill>
                  <a:srgbClr val="7F7F7F"/>
                </a:solidFill>
              </a:rPr>
              <a:pPr eaLnBrk="1" hangingPunct="1"/>
              <a:t>31</a:t>
            </a:fld>
            <a:endParaRPr lang="en-US" altLang="ja-JP" b="0">
              <a:solidFill>
                <a:srgbClr val="7F7F7F"/>
              </a:solidFill>
            </a:endParaRPr>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76019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154736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40600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34517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
        <p:nvSpPr>
          <p:cNvPr id="2" name="タイトル 1"/>
          <p:cNvSpPr txBox="1">
            <a:spLocks/>
          </p:cNvSpPr>
          <p:nvPr userDrawn="1"/>
        </p:nvSpPr>
        <p:spPr>
          <a:xfrm>
            <a:off x="324000" y="403200"/>
            <a:ext cx="8676000" cy="4572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lvl1pPr>
              <a:lnSpc>
                <a:spcPct val="85000"/>
              </a:lnSpc>
              <a:defRPr>
                <a:latin typeface="Arial Black" panose="020B0A04020102020204" pitchFamily="34" charset="0"/>
                <a:ea typeface="HGP創英角ｺﾞｼｯｸUB" panose="020B0900000000000000" pitchFamily="50" charset="-128"/>
              </a:defRPr>
            </a:lvl1pPr>
          </a:lstStyle>
          <a:p>
            <a:r>
              <a:rPr kumimoji="1" lang="ja-JP" altLang="en-US" dirty="0"/>
              <a:t>マスター タイトルの書式設定</a:t>
            </a:r>
          </a:p>
        </p:txBody>
      </p:sp>
      <p:sp>
        <p:nvSpPr>
          <p:cNvPr id="6" name="スライド番号プレースホルダー 5"/>
          <p:cNvSpPr txBox="1">
            <a:spLocks/>
          </p:cNvSpPr>
          <p:nvPr userDrawn="1"/>
        </p:nvSpPr>
        <p:spPr>
          <a:xfrm>
            <a:off x="0" y="6579987"/>
            <a:ext cx="2133600" cy="276999"/>
          </a:xfrm>
          <a:prstGeom prst="rect">
            <a:avLst/>
          </a:prstGeom>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a:solidFill>
                  <a:prstClr val="black"/>
                </a:solidFill>
                <a:ea typeface="HGP創英角ｺﾞｼｯｸUB" panose="020B0900000000000000" pitchFamily="50" charset="-128"/>
              </a:rPr>
              <a:t>#</a:t>
            </a:r>
            <a:fld id="{987E02DA-34A5-4087-A8E2-901CEF834192}" type="slidenum">
              <a:rPr lang="ja-JP" altLang="en-US" sz="1200" b="1" smtClean="0">
                <a:solidFill>
                  <a:prstClr val="black"/>
                </a:solidFill>
                <a:ea typeface="HGP創英角ｺﾞｼｯｸUB" panose="020B0900000000000000" pitchFamily="50" charset="-128"/>
              </a:rPr>
              <a:pPr/>
              <a:t>‹#›</a:t>
            </a:fld>
            <a:endParaRPr lang="ja-JP" altLang="en-US" sz="1200" b="1" dirty="0">
              <a:solidFill>
                <a:prstClr val="black"/>
              </a:solidFill>
              <a:ea typeface="HGP創英角ｺﾞｼｯｸUB" panose="020B0900000000000000" pitchFamily="50" charset="-128"/>
            </a:endParaRPr>
          </a:p>
        </p:txBody>
      </p:sp>
      <p:sp>
        <p:nvSpPr>
          <p:cNvPr id="8" name="フッター プレースホルダー 4"/>
          <p:cNvSpPr>
            <a:spLocks noGrp="1"/>
          </p:cNvSpPr>
          <p:nvPr>
            <p:ph type="ftr" sz="quarter" idx="3"/>
          </p:nvPr>
        </p:nvSpPr>
        <p:spPr>
          <a:xfrm>
            <a:off x="5976156" y="6580994"/>
            <a:ext cx="3167844" cy="277006"/>
          </a:xfrm>
          <a:prstGeom prst="rect">
            <a:avLst/>
          </a:prstGeom>
        </p:spPr>
        <p:txBody>
          <a:bodyPr vert="horz" lIns="91440" tIns="45720" rIns="91440" bIns="45720" rtlCol="0" anchor="ctr"/>
          <a:lstStyle>
            <a:lvl1pPr algn="r">
              <a:defRPr sz="1000">
                <a:solidFill>
                  <a:schemeClr val="tx1"/>
                </a:solidFill>
                <a:latin typeface="Arial Black" panose="020B0A04020102020204" pitchFamily="34" charset="0"/>
                <a:ea typeface="HGP創英角ｺﾞｼｯｸUB" panose="020B0900000000000000" pitchFamily="50" charset="-128"/>
              </a:defRPr>
            </a:lvl1pPr>
          </a:lstStyle>
          <a:p>
            <a:r>
              <a:rPr lang="zh-TW" altLang="en-US" dirty="0">
                <a:solidFill>
                  <a:prstClr val="black"/>
                </a:solidFill>
              </a:rPr>
              <a:t>承認時評価資料</a:t>
            </a:r>
          </a:p>
        </p:txBody>
      </p:sp>
      <p:cxnSp>
        <p:nvCxnSpPr>
          <p:cNvPr id="7" name="直線コネクタ 6"/>
          <p:cNvCxnSpPr/>
          <p:nvPr userDrawn="1"/>
        </p:nvCxnSpPr>
        <p:spPr>
          <a:xfrm>
            <a:off x="395536" y="908720"/>
            <a:ext cx="813690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1043608" y="960640"/>
            <a:ext cx="8063248" cy="0"/>
          </a:xfrm>
          <a:prstGeom prst="line">
            <a:avLst/>
          </a:prstGeom>
          <a:ln w="28575">
            <a:solidFill>
              <a:srgbClr val="A72C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2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26982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382126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415810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221394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131907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216796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14491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E00E70-C94E-4B12-8F2B-B366806A5123}"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380750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00E70-C94E-4B12-8F2B-B366806A5123}" type="datetimeFigureOut">
              <a:rPr kumimoji="1" lang="ja-JP" altLang="en-US" smtClean="0"/>
              <a:t>2018/6/8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E772A-C9D5-4414-A0A0-3CE6AEBD7DC1}" type="slidenum">
              <a:rPr kumimoji="1" lang="ja-JP" altLang="en-US" smtClean="0"/>
              <a:t>‹#›</a:t>
            </a:fld>
            <a:endParaRPr kumimoji="1" lang="ja-JP" altLang="en-US"/>
          </a:p>
        </p:txBody>
      </p:sp>
    </p:spTree>
    <p:extLst>
      <p:ext uri="{BB962C8B-B14F-4D97-AF65-F5344CB8AC3E}">
        <p14:creationId xmlns:p14="http://schemas.microsoft.com/office/powerpoint/2010/main" val="192199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196752"/>
            <a:ext cx="7772400" cy="2403698"/>
          </a:xfrm>
        </p:spPr>
        <p:txBody>
          <a:bodyPr>
            <a:normAutofit/>
          </a:bodyPr>
          <a:lstStyle/>
          <a:p>
            <a:r>
              <a:rPr kumimoji="1" lang="ja-JP" altLang="en-US" sz="6000" dirty="0">
                <a:solidFill>
                  <a:srgbClr val="FF0000"/>
                </a:solidFill>
              </a:rPr>
              <a:t>糖尿病の病態と合併症</a:t>
            </a:r>
            <a:endParaRPr kumimoji="1" lang="ja-JP" altLang="en-US" dirty="0">
              <a:solidFill>
                <a:srgbClr val="FF0000"/>
              </a:solidFill>
            </a:endParaRPr>
          </a:p>
        </p:txBody>
      </p:sp>
      <p:sp>
        <p:nvSpPr>
          <p:cNvPr id="3" name="サブタイトル 2"/>
          <p:cNvSpPr>
            <a:spLocks noGrp="1"/>
          </p:cNvSpPr>
          <p:nvPr>
            <p:ph type="subTitle" idx="1"/>
          </p:nvPr>
        </p:nvSpPr>
        <p:spPr>
          <a:xfrm>
            <a:off x="1475656" y="3933056"/>
            <a:ext cx="6400800" cy="1752600"/>
          </a:xfrm>
        </p:spPr>
        <p:txBody>
          <a:bodyPr/>
          <a:lstStyle/>
          <a:p>
            <a:r>
              <a:rPr kumimoji="1" lang="ja-JP" altLang="en-US" dirty="0">
                <a:solidFill>
                  <a:schemeClr val="tx1"/>
                </a:solidFill>
              </a:rPr>
              <a:t>きむら内科内分泌・糖尿病クリニック</a:t>
            </a:r>
            <a:r>
              <a:rPr lang="ja-JP" altLang="en-US" dirty="0">
                <a:solidFill>
                  <a:schemeClr val="tx1"/>
                </a:solidFill>
              </a:rPr>
              <a:t>木村　了介</a:t>
            </a:r>
            <a:endParaRPr kumimoji="1" lang="ja-JP" altLang="en-US" dirty="0">
              <a:solidFill>
                <a:schemeClr val="tx1"/>
              </a:solidFill>
            </a:endParaRPr>
          </a:p>
        </p:txBody>
      </p:sp>
      <p:sp>
        <p:nvSpPr>
          <p:cNvPr id="4" name="テキスト ボックス 3"/>
          <p:cNvSpPr txBox="1"/>
          <p:nvPr/>
        </p:nvSpPr>
        <p:spPr>
          <a:xfrm flipH="1">
            <a:off x="3706432" y="233123"/>
            <a:ext cx="5150727" cy="923330"/>
          </a:xfrm>
          <a:prstGeom prst="rect">
            <a:avLst/>
          </a:prstGeom>
          <a:noFill/>
        </p:spPr>
        <p:txBody>
          <a:bodyPr wrap="square" rtlCol="0">
            <a:spAutoFit/>
          </a:bodyPr>
          <a:lstStyle/>
          <a:p>
            <a:pPr algn="r"/>
            <a:r>
              <a:rPr kumimoji="1" lang="ja-JP" altLang="en-US" dirty="0"/>
              <a:t>きむら内科内分泌・糖尿病クリニック</a:t>
            </a:r>
            <a:endParaRPr kumimoji="1" lang="en-US" altLang="ja-JP" dirty="0"/>
          </a:p>
          <a:p>
            <a:pPr algn="r"/>
            <a:r>
              <a:rPr kumimoji="1" lang="ja-JP" altLang="en-US" dirty="0"/>
              <a:t>糖尿病教室</a:t>
            </a:r>
            <a:endParaRPr kumimoji="1" lang="en-US" altLang="ja-JP" dirty="0"/>
          </a:p>
          <a:p>
            <a:pPr algn="r"/>
            <a:r>
              <a:rPr lang="en-US" altLang="ja-JP" dirty="0"/>
              <a:t>2018</a:t>
            </a:r>
            <a:r>
              <a:rPr lang="ja-JP" altLang="en-US" dirty="0"/>
              <a:t>年</a:t>
            </a:r>
            <a:r>
              <a:rPr lang="en-US" altLang="ja-JP" dirty="0"/>
              <a:t>6</a:t>
            </a:r>
            <a:r>
              <a:rPr lang="ja-JP" altLang="en-US" dirty="0"/>
              <a:t>月</a:t>
            </a:r>
            <a:r>
              <a:rPr lang="en-US" altLang="ja-JP" dirty="0"/>
              <a:t>8</a:t>
            </a:r>
            <a:r>
              <a:rPr lang="ja-JP" altLang="en-US" dirty="0"/>
              <a:t>日</a:t>
            </a:r>
            <a:endParaRPr kumimoji="1" lang="ja-JP" altLang="en-US" dirty="0"/>
          </a:p>
        </p:txBody>
      </p:sp>
      <p:sp>
        <p:nvSpPr>
          <p:cNvPr id="5" name="テキスト ボックス 4"/>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cxnSp>
        <p:nvCxnSpPr>
          <p:cNvPr id="6" name="直線コネクタ 5"/>
          <p:cNvCxnSpPr>
            <a:endCxn id="5" idx="1"/>
          </p:cNvCxnSpPr>
          <p:nvPr/>
        </p:nvCxnSpPr>
        <p:spPr>
          <a:xfrm flipV="1">
            <a:off x="634818"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2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7936" y="259497"/>
            <a:ext cx="8229600" cy="504056"/>
          </a:xfrm>
        </p:spPr>
        <p:txBody>
          <a:bodyPr>
            <a:normAutofit fontScale="90000"/>
          </a:bodyPr>
          <a:lstStyle/>
          <a:p>
            <a:r>
              <a:rPr kumimoji="1" lang="ja-JP" altLang="en-US" sz="3600" dirty="0">
                <a:solidFill>
                  <a:srgbClr val="FF0000"/>
                </a:solidFill>
              </a:rPr>
              <a:t>血糖値とインスリン濃度の関係</a:t>
            </a:r>
          </a:p>
        </p:txBody>
      </p:sp>
      <p:cxnSp>
        <p:nvCxnSpPr>
          <p:cNvPr id="9" name="直線コネクタ 8"/>
          <p:cNvCxnSpPr/>
          <p:nvPr/>
        </p:nvCxnSpPr>
        <p:spPr>
          <a:xfrm flipH="1">
            <a:off x="467544" y="5229200"/>
            <a:ext cx="8136904"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下矢印 13"/>
          <p:cNvSpPr/>
          <p:nvPr/>
        </p:nvSpPr>
        <p:spPr>
          <a:xfrm rot="10800000">
            <a:off x="1691680"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下矢印 14"/>
          <p:cNvSpPr/>
          <p:nvPr/>
        </p:nvSpPr>
        <p:spPr>
          <a:xfrm rot="10800000">
            <a:off x="4051364"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下矢印 15"/>
          <p:cNvSpPr/>
          <p:nvPr/>
        </p:nvSpPr>
        <p:spPr>
          <a:xfrm rot="10800000">
            <a:off x="6492326"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482590" y="5741444"/>
            <a:ext cx="902811" cy="523220"/>
          </a:xfrm>
          <a:prstGeom prst="rect">
            <a:avLst/>
          </a:prstGeom>
          <a:noFill/>
        </p:spPr>
        <p:txBody>
          <a:bodyPr wrap="none" rtlCol="0">
            <a:spAutoFit/>
          </a:bodyPr>
          <a:lstStyle/>
          <a:p>
            <a:r>
              <a:rPr lang="ja-JP" altLang="en-US" sz="2800" dirty="0">
                <a:solidFill>
                  <a:prstClr val="black"/>
                </a:solidFill>
              </a:rPr>
              <a:t>朝食</a:t>
            </a:r>
          </a:p>
        </p:txBody>
      </p:sp>
      <p:sp>
        <p:nvSpPr>
          <p:cNvPr id="18" name="テキスト ボックス 17"/>
          <p:cNvSpPr txBox="1"/>
          <p:nvPr/>
        </p:nvSpPr>
        <p:spPr>
          <a:xfrm>
            <a:off x="3842273" y="5741444"/>
            <a:ext cx="902811" cy="523220"/>
          </a:xfrm>
          <a:prstGeom prst="rect">
            <a:avLst/>
          </a:prstGeom>
          <a:noFill/>
        </p:spPr>
        <p:txBody>
          <a:bodyPr wrap="none" rtlCol="0">
            <a:spAutoFit/>
          </a:bodyPr>
          <a:lstStyle/>
          <a:p>
            <a:r>
              <a:rPr lang="ja-JP" altLang="en-US" sz="2800" dirty="0">
                <a:solidFill>
                  <a:prstClr val="black"/>
                </a:solidFill>
              </a:rPr>
              <a:t>昼食</a:t>
            </a:r>
          </a:p>
        </p:txBody>
      </p:sp>
      <p:sp>
        <p:nvSpPr>
          <p:cNvPr id="19" name="テキスト ボックス 18"/>
          <p:cNvSpPr txBox="1"/>
          <p:nvPr/>
        </p:nvSpPr>
        <p:spPr>
          <a:xfrm>
            <a:off x="6283235" y="5741444"/>
            <a:ext cx="902811" cy="523220"/>
          </a:xfrm>
          <a:prstGeom prst="rect">
            <a:avLst/>
          </a:prstGeom>
          <a:noFill/>
        </p:spPr>
        <p:txBody>
          <a:bodyPr wrap="none" rtlCol="0">
            <a:spAutoFit/>
          </a:bodyPr>
          <a:lstStyle/>
          <a:p>
            <a:r>
              <a:rPr lang="ja-JP" altLang="en-US" sz="2800" dirty="0">
                <a:solidFill>
                  <a:prstClr val="black"/>
                </a:solidFill>
              </a:rPr>
              <a:t>夕食</a:t>
            </a:r>
          </a:p>
        </p:txBody>
      </p:sp>
      <p:cxnSp>
        <p:nvCxnSpPr>
          <p:cNvPr id="21" name="直線コネクタ 20"/>
          <p:cNvCxnSpPr/>
          <p:nvPr/>
        </p:nvCxnSpPr>
        <p:spPr>
          <a:xfrm>
            <a:off x="395536" y="4509120"/>
            <a:ext cx="153846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円弧 21"/>
          <p:cNvSpPr/>
          <p:nvPr/>
        </p:nvSpPr>
        <p:spPr>
          <a:xfrm>
            <a:off x="1933994" y="1788495"/>
            <a:ext cx="1269852" cy="4721170"/>
          </a:xfrm>
          <a:prstGeom prst="arc">
            <a:avLst>
              <a:gd name="adj1" fmla="val 16200000"/>
              <a:gd name="adj2" fmla="val 1910083"/>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4" name="円弧 23"/>
          <p:cNvSpPr/>
          <p:nvPr/>
        </p:nvSpPr>
        <p:spPr>
          <a:xfrm flipH="1">
            <a:off x="1933995" y="1788495"/>
            <a:ext cx="1269852" cy="4721170"/>
          </a:xfrm>
          <a:prstGeom prst="arc">
            <a:avLst>
              <a:gd name="adj1" fmla="val 16200000"/>
              <a:gd name="adj2" fmla="val 1903219"/>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5" name="円弧 24"/>
          <p:cNvSpPr/>
          <p:nvPr/>
        </p:nvSpPr>
        <p:spPr>
          <a:xfrm flipH="1">
            <a:off x="4293678" y="1772816"/>
            <a:ext cx="1269852" cy="4721170"/>
          </a:xfrm>
          <a:prstGeom prst="arc">
            <a:avLst>
              <a:gd name="adj1" fmla="val 16200000"/>
              <a:gd name="adj2" fmla="val 1984125"/>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6" name="円弧 25"/>
          <p:cNvSpPr/>
          <p:nvPr/>
        </p:nvSpPr>
        <p:spPr>
          <a:xfrm flipH="1">
            <a:off x="6633938" y="1772816"/>
            <a:ext cx="1269852" cy="4721170"/>
          </a:xfrm>
          <a:prstGeom prst="arc">
            <a:avLst>
              <a:gd name="adj1" fmla="val 16200000"/>
              <a:gd name="adj2" fmla="val 1912527"/>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7" name="円弧 26"/>
          <p:cNvSpPr/>
          <p:nvPr/>
        </p:nvSpPr>
        <p:spPr>
          <a:xfrm>
            <a:off x="4281124" y="1772816"/>
            <a:ext cx="1269852" cy="4721170"/>
          </a:xfrm>
          <a:prstGeom prst="arc">
            <a:avLst>
              <a:gd name="adj1" fmla="val 16200000"/>
              <a:gd name="adj2" fmla="val 1907782"/>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8" name="円弧 27"/>
          <p:cNvSpPr/>
          <p:nvPr/>
        </p:nvSpPr>
        <p:spPr>
          <a:xfrm>
            <a:off x="6633937" y="1772816"/>
            <a:ext cx="1269852" cy="4721170"/>
          </a:xfrm>
          <a:prstGeom prst="arc">
            <a:avLst>
              <a:gd name="adj1" fmla="val 16200000"/>
              <a:gd name="adj2" fmla="val 1903219"/>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32" name="直線コネクタ 31"/>
          <p:cNvCxnSpPr/>
          <p:nvPr/>
        </p:nvCxnSpPr>
        <p:spPr>
          <a:xfrm>
            <a:off x="3203847" y="4508699"/>
            <a:ext cx="1089832" cy="42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563530" y="4489526"/>
            <a:ext cx="1087006" cy="240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878784" y="4489105"/>
            <a:ext cx="1064825" cy="42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47936" y="4661520"/>
            <a:ext cx="153846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円弧 37"/>
          <p:cNvSpPr/>
          <p:nvPr/>
        </p:nvSpPr>
        <p:spPr>
          <a:xfrm>
            <a:off x="2084983" y="1940895"/>
            <a:ext cx="1269852" cy="4721170"/>
          </a:xfrm>
          <a:prstGeom prst="arc">
            <a:avLst>
              <a:gd name="adj1" fmla="val 16200000"/>
              <a:gd name="adj2" fmla="val 1916480"/>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9" name="円弧 38"/>
          <p:cNvSpPr/>
          <p:nvPr/>
        </p:nvSpPr>
        <p:spPr>
          <a:xfrm flipH="1">
            <a:off x="2086395" y="1940895"/>
            <a:ext cx="1269852" cy="4721170"/>
          </a:xfrm>
          <a:prstGeom prst="arc">
            <a:avLst>
              <a:gd name="adj1" fmla="val 16200000"/>
              <a:gd name="adj2" fmla="val 1920829"/>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0" name="円弧 39"/>
          <p:cNvSpPr/>
          <p:nvPr/>
        </p:nvSpPr>
        <p:spPr>
          <a:xfrm flipH="1">
            <a:off x="4443254" y="1925216"/>
            <a:ext cx="1269852" cy="4721170"/>
          </a:xfrm>
          <a:prstGeom prst="arc">
            <a:avLst>
              <a:gd name="adj1" fmla="val 16200000"/>
              <a:gd name="adj2" fmla="val 1974604"/>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1" name="円弧 40"/>
          <p:cNvSpPr/>
          <p:nvPr/>
        </p:nvSpPr>
        <p:spPr>
          <a:xfrm flipH="1">
            <a:off x="6786338" y="1925216"/>
            <a:ext cx="1269852" cy="4721170"/>
          </a:xfrm>
          <a:prstGeom prst="arc">
            <a:avLst>
              <a:gd name="adj1" fmla="val 16200000"/>
              <a:gd name="adj2" fmla="val 1889884"/>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2" name="円弧 41"/>
          <p:cNvSpPr/>
          <p:nvPr/>
        </p:nvSpPr>
        <p:spPr>
          <a:xfrm>
            <a:off x="4443254" y="1925216"/>
            <a:ext cx="1269852" cy="4721170"/>
          </a:xfrm>
          <a:prstGeom prst="arc">
            <a:avLst>
              <a:gd name="adj1" fmla="val 16200000"/>
              <a:gd name="adj2" fmla="val 1897571"/>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3" name="円弧 42"/>
          <p:cNvSpPr/>
          <p:nvPr/>
        </p:nvSpPr>
        <p:spPr>
          <a:xfrm>
            <a:off x="6786338" y="1925216"/>
            <a:ext cx="1269852" cy="4721170"/>
          </a:xfrm>
          <a:prstGeom prst="arc">
            <a:avLst>
              <a:gd name="adj1" fmla="val 16200000"/>
              <a:gd name="adj2" fmla="val 1912527"/>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4" name="直線コネクタ 43"/>
          <p:cNvCxnSpPr/>
          <p:nvPr/>
        </p:nvCxnSpPr>
        <p:spPr>
          <a:xfrm>
            <a:off x="3356247" y="4661099"/>
            <a:ext cx="1089832" cy="42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15930" y="4641926"/>
            <a:ext cx="1089832" cy="42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028384" y="4641506"/>
            <a:ext cx="1067625" cy="42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13701" y="764704"/>
            <a:ext cx="2624846" cy="65067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糖尿病でない人</a:t>
            </a:r>
          </a:p>
        </p:txBody>
      </p:sp>
      <p:sp>
        <p:nvSpPr>
          <p:cNvPr id="48" name="角丸四角形吹き出し 47"/>
          <p:cNvSpPr/>
          <p:nvPr/>
        </p:nvSpPr>
        <p:spPr>
          <a:xfrm>
            <a:off x="395536" y="1764301"/>
            <a:ext cx="1202432" cy="612648"/>
          </a:xfrm>
          <a:prstGeom prst="wedgeRoundRectCallout">
            <a:avLst>
              <a:gd name="adj1" fmla="val 98839"/>
              <a:gd name="adj2" fmla="val 38032"/>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血糖</a:t>
            </a:r>
          </a:p>
        </p:txBody>
      </p:sp>
      <p:sp>
        <p:nvSpPr>
          <p:cNvPr id="49" name="角丸四角形吹き出し 48"/>
          <p:cNvSpPr/>
          <p:nvPr/>
        </p:nvSpPr>
        <p:spPr>
          <a:xfrm>
            <a:off x="213701" y="2996952"/>
            <a:ext cx="1312423" cy="720080"/>
          </a:xfrm>
          <a:prstGeom prst="wedgeRoundRectCallout">
            <a:avLst>
              <a:gd name="adj1" fmla="val 91986"/>
              <a:gd name="adj2" fmla="val 38032"/>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インスリン</a:t>
            </a:r>
          </a:p>
        </p:txBody>
      </p:sp>
      <p:sp>
        <p:nvSpPr>
          <p:cNvPr id="50" name="テキスト ボックス 49"/>
          <p:cNvSpPr txBox="1"/>
          <p:nvPr/>
        </p:nvSpPr>
        <p:spPr>
          <a:xfrm>
            <a:off x="1179657" y="4780343"/>
            <a:ext cx="3570208" cy="461665"/>
          </a:xfrm>
          <a:prstGeom prst="rect">
            <a:avLst/>
          </a:prstGeom>
          <a:noFill/>
        </p:spPr>
        <p:txBody>
          <a:bodyPr wrap="none" rtlCol="0">
            <a:spAutoFit/>
          </a:bodyPr>
          <a:lstStyle/>
          <a:p>
            <a:r>
              <a:rPr lang="ja-JP" altLang="en-US" sz="2400" dirty="0">
                <a:solidFill>
                  <a:prstClr val="black"/>
                </a:solidFill>
              </a:rPr>
              <a:t>土台（基礎インスリン）</a:t>
            </a:r>
          </a:p>
        </p:txBody>
      </p:sp>
      <p:cxnSp>
        <p:nvCxnSpPr>
          <p:cNvPr id="52" name="直線矢印コネクタ 51"/>
          <p:cNvCxnSpPr/>
          <p:nvPr/>
        </p:nvCxnSpPr>
        <p:spPr>
          <a:xfrm flipV="1">
            <a:off x="996752" y="4641506"/>
            <a:ext cx="0" cy="3696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50" idx="1"/>
          </p:cNvCxnSpPr>
          <p:nvPr/>
        </p:nvCxnSpPr>
        <p:spPr>
          <a:xfrm>
            <a:off x="996752" y="5011175"/>
            <a:ext cx="18290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5400942" y="969680"/>
            <a:ext cx="3262432" cy="461665"/>
          </a:xfrm>
          <a:prstGeom prst="rect">
            <a:avLst/>
          </a:prstGeom>
          <a:noFill/>
        </p:spPr>
        <p:txBody>
          <a:bodyPr wrap="none" rtlCol="0">
            <a:spAutoFit/>
          </a:bodyPr>
          <a:lstStyle/>
          <a:p>
            <a:r>
              <a:rPr lang="ja-JP" altLang="en-US" sz="2400" dirty="0">
                <a:solidFill>
                  <a:prstClr val="black"/>
                </a:solidFill>
              </a:rPr>
              <a:t>山（追加インスリン）</a:t>
            </a:r>
          </a:p>
        </p:txBody>
      </p:sp>
      <p:cxnSp>
        <p:nvCxnSpPr>
          <p:cNvPr id="59" name="直線矢印コネクタ 58"/>
          <p:cNvCxnSpPr/>
          <p:nvPr/>
        </p:nvCxnSpPr>
        <p:spPr>
          <a:xfrm flipH="1">
            <a:off x="3203847" y="1274875"/>
            <a:ext cx="1984097" cy="9299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5563530" y="1473255"/>
            <a:ext cx="829461" cy="9299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7853777" y="1475900"/>
            <a:ext cx="108581" cy="7289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598455" y="6515943"/>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1282347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20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20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20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0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20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0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2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2000"/>
                                        <p:tgtEl>
                                          <p:spTgt spid="42"/>
                                        </p:tgtEl>
                                      </p:cBhvr>
                                    </p:animEffect>
                                  </p:childTnLst>
                                </p:cTn>
                              </p:par>
                              <p:par>
                                <p:cTn id="64" presetID="10" presetClass="entr" presetSubtype="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20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2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20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2000"/>
                                        <p:tgtEl>
                                          <p:spTgt spid="28"/>
                                        </p:tgtEl>
                                      </p:cBhvr>
                                    </p:animEffect>
                                  </p:childTnLst>
                                </p:cTn>
                              </p:par>
                              <p:par>
                                <p:cTn id="82" presetID="10"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20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2000"/>
                                        <p:tgtEl>
                                          <p:spTgt spid="43"/>
                                        </p:tgtEl>
                                      </p:cBhvr>
                                    </p:animEffect>
                                  </p:childTnLst>
                                </p:cTn>
                              </p:par>
                              <p:par>
                                <p:cTn id="90" presetID="10" presetClass="entr" presetSubtype="0"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2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1000" fill="hold"/>
                                        <p:tgtEl>
                                          <p:spTgt spid="5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1000"/>
                                        <p:tgtEl>
                                          <p:spTgt spid="57"/>
                                        </p:tgtEl>
                                      </p:cBhvr>
                                    </p:animEffect>
                                    <p:anim calcmode="lin" valueType="num">
                                      <p:cBhvr>
                                        <p:cTn id="103" dur="1000" fill="hold"/>
                                        <p:tgtEl>
                                          <p:spTgt spid="57"/>
                                        </p:tgtEl>
                                        <p:attrNameLst>
                                          <p:attrName>ppt_x</p:attrName>
                                        </p:attrNameLst>
                                      </p:cBhvr>
                                      <p:tavLst>
                                        <p:tav tm="0">
                                          <p:val>
                                            <p:strVal val="#ppt_x"/>
                                          </p:val>
                                        </p:tav>
                                        <p:tav tm="100000">
                                          <p:val>
                                            <p:strVal val="#ppt_x"/>
                                          </p:val>
                                        </p:tav>
                                      </p:tavLst>
                                    </p:anim>
                                    <p:anim calcmode="lin" valueType="num">
                                      <p:cBhvr>
                                        <p:cTn id="104" dur="1000" fill="hold"/>
                                        <p:tgtEl>
                                          <p:spTgt spid="5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1000"/>
                                        <p:tgtEl>
                                          <p:spTgt spid="50"/>
                                        </p:tgtEl>
                                      </p:cBhvr>
                                    </p:animEffect>
                                    <p:anim calcmode="lin" valueType="num">
                                      <p:cBhvr>
                                        <p:cTn id="108" dur="1000" fill="hold"/>
                                        <p:tgtEl>
                                          <p:spTgt spid="50"/>
                                        </p:tgtEl>
                                        <p:attrNameLst>
                                          <p:attrName>ppt_x</p:attrName>
                                        </p:attrNameLst>
                                      </p:cBhvr>
                                      <p:tavLst>
                                        <p:tav tm="0">
                                          <p:val>
                                            <p:strVal val="#ppt_x"/>
                                          </p:val>
                                        </p:tav>
                                        <p:tav tm="100000">
                                          <p:val>
                                            <p:strVal val="#ppt_x"/>
                                          </p:val>
                                        </p:tav>
                                      </p:tavLst>
                                    </p:anim>
                                    <p:anim calcmode="lin" valueType="num">
                                      <p:cBhvr>
                                        <p:cTn id="109" dur="1000" fill="hold"/>
                                        <p:tgtEl>
                                          <p:spTgt spid="50"/>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1000"/>
                                        <p:tgtEl>
                                          <p:spTgt spid="59"/>
                                        </p:tgtEl>
                                      </p:cBhvr>
                                    </p:animEffect>
                                    <p:anim calcmode="lin" valueType="num">
                                      <p:cBhvr>
                                        <p:cTn id="113" dur="1000" fill="hold"/>
                                        <p:tgtEl>
                                          <p:spTgt spid="59"/>
                                        </p:tgtEl>
                                        <p:attrNameLst>
                                          <p:attrName>ppt_x</p:attrName>
                                        </p:attrNameLst>
                                      </p:cBhvr>
                                      <p:tavLst>
                                        <p:tav tm="0">
                                          <p:val>
                                            <p:strVal val="#ppt_x"/>
                                          </p:val>
                                        </p:tav>
                                        <p:tav tm="100000">
                                          <p:val>
                                            <p:strVal val="#ppt_x"/>
                                          </p:val>
                                        </p:tav>
                                      </p:tavLst>
                                    </p:anim>
                                    <p:anim calcmode="lin" valueType="num">
                                      <p:cBhvr>
                                        <p:cTn id="114" dur="1000" fill="hold"/>
                                        <p:tgtEl>
                                          <p:spTgt spid="5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1000"/>
                                        <p:tgtEl>
                                          <p:spTgt spid="61"/>
                                        </p:tgtEl>
                                      </p:cBhvr>
                                    </p:animEffect>
                                    <p:anim calcmode="lin" valueType="num">
                                      <p:cBhvr>
                                        <p:cTn id="118" dur="1000" fill="hold"/>
                                        <p:tgtEl>
                                          <p:spTgt spid="61"/>
                                        </p:tgtEl>
                                        <p:attrNameLst>
                                          <p:attrName>ppt_x</p:attrName>
                                        </p:attrNameLst>
                                      </p:cBhvr>
                                      <p:tavLst>
                                        <p:tav tm="0">
                                          <p:val>
                                            <p:strVal val="#ppt_x"/>
                                          </p:val>
                                        </p:tav>
                                        <p:tav tm="100000">
                                          <p:val>
                                            <p:strVal val="#ppt_x"/>
                                          </p:val>
                                        </p:tav>
                                      </p:tavLst>
                                    </p:anim>
                                    <p:anim calcmode="lin" valueType="num">
                                      <p:cBhvr>
                                        <p:cTn id="119" dur="1000" fill="hold"/>
                                        <p:tgtEl>
                                          <p:spTgt spid="6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1000"/>
                                        <p:tgtEl>
                                          <p:spTgt spid="63"/>
                                        </p:tgtEl>
                                      </p:cBhvr>
                                    </p:animEffect>
                                    <p:anim calcmode="lin" valueType="num">
                                      <p:cBhvr>
                                        <p:cTn id="123" dur="1000" fill="hold"/>
                                        <p:tgtEl>
                                          <p:spTgt spid="63"/>
                                        </p:tgtEl>
                                        <p:attrNameLst>
                                          <p:attrName>ppt_x</p:attrName>
                                        </p:attrNameLst>
                                      </p:cBhvr>
                                      <p:tavLst>
                                        <p:tav tm="0">
                                          <p:val>
                                            <p:strVal val="#ppt_x"/>
                                          </p:val>
                                        </p:tav>
                                        <p:tav tm="100000">
                                          <p:val>
                                            <p:strVal val="#ppt_x"/>
                                          </p:val>
                                        </p:tav>
                                      </p:tavLst>
                                    </p:anim>
                                    <p:anim calcmode="lin" valueType="num">
                                      <p:cBhvr>
                                        <p:cTn id="124" dur="1000" fill="hold"/>
                                        <p:tgtEl>
                                          <p:spTgt spid="6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28" grpId="0" animBg="1"/>
      <p:bldP spid="38" grpId="0" animBg="1"/>
      <p:bldP spid="39" grpId="0" animBg="1"/>
      <p:bldP spid="40" grpId="0" animBg="1"/>
      <p:bldP spid="41" grpId="0" animBg="1"/>
      <p:bldP spid="42" grpId="0" animBg="1"/>
      <p:bldP spid="43" grpId="0" animBg="1"/>
      <p:bldP spid="48" grpId="0" animBg="1"/>
      <p:bldP spid="49" grpId="0" animBg="1"/>
      <p:bldP spid="50"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174" y="167438"/>
            <a:ext cx="8229600" cy="504056"/>
          </a:xfrm>
        </p:spPr>
        <p:txBody>
          <a:bodyPr>
            <a:normAutofit fontScale="90000"/>
          </a:bodyPr>
          <a:lstStyle/>
          <a:p>
            <a:r>
              <a:rPr kumimoji="1" lang="ja-JP" altLang="en-US" sz="3600" dirty="0">
                <a:solidFill>
                  <a:srgbClr val="FF0000"/>
                </a:solidFill>
              </a:rPr>
              <a:t>血糖値とインスリン濃度の関係</a:t>
            </a:r>
          </a:p>
        </p:txBody>
      </p:sp>
      <p:cxnSp>
        <p:nvCxnSpPr>
          <p:cNvPr id="9" name="直線コネクタ 8"/>
          <p:cNvCxnSpPr/>
          <p:nvPr/>
        </p:nvCxnSpPr>
        <p:spPr>
          <a:xfrm flipH="1">
            <a:off x="467544" y="5229200"/>
            <a:ext cx="8136904"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下矢印 13"/>
          <p:cNvSpPr/>
          <p:nvPr/>
        </p:nvSpPr>
        <p:spPr>
          <a:xfrm rot="10800000">
            <a:off x="1691680" y="5242008"/>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下矢印 14"/>
          <p:cNvSpPr/>
          <p:nvPr/>
        </p:nvSpPr>
        <p:spPr>
          <a:xfrm rot="10800000">
            <a:off x="4051364"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下矢印 15"/>
          <p:cNvSpPr/>
          <p:nvPr/>
        </p:nvSpPr>
        <p:spPr>
          <a:xfrm rot="10800000">
            <a:off x="6492326"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482590" y="5741444"/>
            <a:ext cx="902811" cy="523220"/>
          </a:xfrm>
          <a:prstGeom prst="rect">
            <a:avLst/>
          </a:prstGeom>
          <a:noFill/>
        </p:spPr>
        <p:txBody>
          <a:bodyPr wrap="none" rtlCol="0">
            <a:spAutoFit/>
          </a:bodyPr>
          <a:lstStyle/>
          <a:p>
            <a:r>
              <a:rPr lang="ja-JP" altLang="en-US" sz="2800" dirty="0">
                <a:solidFill>
                  <a:prstClr val="black"/>
                </a:solidFill>
              </a:rPr>
              <a:t>朝食</a:t>
            </a:r>
          </a:p>
        </p:txBody>
      </p:sp>
      <p:sp>
        <p:nvSpPr>
          <p:cNvPr id="18" name="テキスト ボックス 17"/>
          <p:cNvSpPr txBox="1"/>
          <p:nvPr/>
        </p:nvSpPr>
        <p:spPr>
          <a:xfrm>
            <a:off x="3842273" y="5741444"/>
            <a:ext cx="902811" cy="523220"/>
          </a:xfrm>
          <a:prstGeom prst="rect">
            <a:avLst/>
          </a:prstGeom>
          <a:noFill/>
        </p:spPr>
        <p:txBody>
          <a:bodyPr wrap="none" rtlCol="0">
            <a:spAutoFit/>
          </a:bodyPr>
          <a:lstStyle/>
          <a:p>
            <a:r>
              <a:rPr lang="ja-JP" altLang="en-US" sz="2800" dirty="0">
                <a:solidFill>
                  <a:prstClr val="black"/>
                </a:solidFill>
              </a:rPr>
              <a:t>昼食</a:t>
            </a:r>
          </a:p>
        </p:txBody>
      </p:sp>
      <p:sp>
        <p:nvSpPr>
          <p:cNvPr id="19" name="テキスト ボックス 18"/>
          <p:cNvSpPr txBox="1"/>
          <p:nvPr/>
        </p:nvSpPr>
        <p:spPr>
          <a:xfrm>
            <a:off x="6283235" y="5741444"/>
            <a:ext cx="902811" cy="523220"/>
          </a:xfrm>
          <a:prstGeom prst="rect">
            <a:avLst/>
          </a:prstGeom>
          <a:noFill/>
        </p:spPr>
        <p:txBody>
          <a:bodyPr wrap="none" rtlCol="0">
            <a:spAutoFit/>
          </a:bodyPr>
          <a:lstStyle/>
          <a:p>
            <a:r>
              <a:rPr lang="ja-JP" altLang="en-US" sz="2800" dirty="0">
                <a:solidFill>
                  <a:prstClr val="black"/>
                </a:solidFill>
              </a:rPr>
              <a:t>夕食</a:t>
            </a:r>
          </a:p>
        </p:txBody>
      </p:sp>
      <p:cxnSp>
        <p:nvCxnSpPr>
          <p:cNvPr id="37" name="直線コネクタ 36"/>
          <p:cNvCxnSpPr/>
          <p:nvPr/>
        </p:nvCxnSpPr>
        <p:spPr>
          <a:xfrm>
            <a:off x="547936" y="4661520"/>
            <a:ext cx="15384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円弧 37"/>
          <p:cNvSpPr/>
          <p:nvPr/>
        </p:nvSpPr>
        <p:spPr>
          <a:xfrm>
            <a:off x="2086396"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9" name="円弧 38"/>
          <p:cNvSpPr/>
          <p:nvPr/>
        </p:nvSpPr>
        <p:spPr>
          <a:xfrm flipH="1">
            <a:off x="2086395" y="1940895"/>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0" name="円弧 39"/>
          <p:cNvSpPr/>
          <p:nvPr/>
        </p:nvSpPr>
        <p:spPr>
          <a:xfrm flipH="1">
            <a:off x="4445986" y="1925216"/>
            <a:ext cx="1269944"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1" name="円弧 40"/>
          <p:cNvSpPr/>
          <p:nvPr/>
        </p:nvSpPr>
        <p:spPr>
          <a:xfrm flipH="1">
            <a:off x="6786338"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2" name="円弧 41"/>
          <p:cNvSpPr/>
          <p:nvPr/>
        </p:nvSpPr>
        <p:spPr>
          <a:xfrm>
            <a:off x="4446821"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3" name="円弧 42"/>
          <p:cNvSpPr/>
          <p:nvPr/>
        </p:nvSpPr>
        <p:spPr>
          <a:xfrm>
            <a:off x="6780946" y="1928287"/>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4" name="直線コネクタ 43"/>
          <p:cNvCxnSpPr/>
          <p:nvPr/>
        </p:nvCxnSpPr>
        <p:spPr>
          <a:xfrm>
            <a:off x="3356247" y="4661099"/>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15930" y="4641926"/>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006177" y="4641505"/>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96475" y="651806"/>
            <a:ext cx="2624846" cy="54494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prstClr val="black"/>
                </a:solidFill>
              </a:rPr>
              <a:t>1</a:t>
            </a:r>
            <a:r>
              <a:rPr lang="ja-JP" altLang="en-US" sz="2400" dirty="0">
                <a:solidFill>
                  <a:prstClr val="black"/>
                </a:solidFill>
              </a:rPr>
              <a:t>型糖尿病</a:t>
            </a:r>
          </a:p>
        </p:txBody>
      </p:sp>
      <p:sp>
        <p:nvSpPr>
          <p:cNvPr id="49" name="角丸四角形吹き出し 48"/>
          <p:cNvSpPr/>
          <p:nvPr/>
        </p:nvSpPr>
        <p:spPr>
          <a:xfrm>
            <a:off x="213701" y="2996952"/>
            <a:ext cx="1312423" cy="720080"/>
          </a:xfrm>
          <a:prstGeom prst="wedgeRoundRectCallout">
            <a:avLst>
              <a:gd name="adj1" fmla="val 91986"/>
              <a:gd name="adj2" fmla="val 38032"/>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インスリン</a:t>
            </a:r>
          </a:p>
        </p:txBody>
      </p:sp>
      <p:cxnSp>
        <p:nvCxnSpPr>
          <p:cNvPr id="36" name="直線コネクタ 35"/>
          <p:cNvCxnSpPr/>
          <p:nvPr/>
        </p:nvCxnSpPr>
        <p:spPr>
          <a:xfrm flipV="1">
            <a:off x="551189" y="5098410"/>
            <a:ext cx="8456913" cy="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a:off x="1699769" y="4671753"/>
            <a:ext cx="484632" cy="4524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9" name="直線コネクタ 88"/>
          <p:cNvCxnSpPr/>
          <p:nvPr/>
        </p:nvCxnSpPr>
        <p:spPr>
          <a:xfrm flipV="1">
            <a:off x="646903" y="1628220"/>
            <a:ext cx="8018970" cy="43262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角丸四角形吹き出し 98"/>
          <p:cNvSpPr/>
          <p:nvPr/>
        </p:nvSpPr>
        <p:spPr>
          <a:xfrm>
            <a:off x="213701" y="1321896"/>
            <a:ext cx="1202432" cy="612648"/>
          </a:xfrm>
          <a:prstGeom prst="wedgeRoundRectCallout">
            <a:avLst>
              <a:gd name="adj1" fmla="val 98839"/>
              <a:gd name="adj2" fmla="val 38032"/>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血糖</a:t>
            </a:r>
          </a:p>
        </p:txBody>
      </p:sp>
      <p:cxnSp>
        <p:nvCxnSpPr>
          <p:cNvPr id="80" name="直線コネクタ 79"/>
          <p:cNvCxnSpPr/>
          <p:nvPr/>
        </p:nvCxnSpPr>
        <p:spPr>
          <a:xfrm flipV="1">
            <a:off x="525532" y="6509665"/>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07560" y="4597968"/>
            <a:ext cx="3643946" cy="523220"/>
          </a:xfrm>
          <a:prstGeom prst="rect">
            <a:avLst/>
          </a:prstGeom>
          <a:noFill/>
        </p:spPr>
        <p:txBody>
          <a:bodyPr wrap="none" rtlCol="0">
            <a:spAutoFit/>
          </a:bodyPr>
          <a:lstStyle/>
          <a:p>
            <a:r>
              <a:rPr kumimoji="1" lang="ja-JP" altLang="en-US" sz="2800" dirty="0"/>
              <a:t>インスリンが全く出ない</a:t>
            </a:r>
          </a:p>
        </p:txBody>
      </p:sp>
      <p:sp>
        <p:nvSpPr>
          <p:cNvPr id="30" name="テキスト ボックス 29"/>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1744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174" y="167438"/>
            <a:ext cx="8229600" cy="504056"/>
          </a:xfrm>
        </p:spPr>
        <p:txBody>
          <a:bodyPr>
            <a:normAutofit fontScale="90000"/>
          </a:bodyPr>
          <a:lstStyle/>
          <a:p>
            <a:r>
              <a:rPr kumimoji="1" lang="ja-JP" altLang="en-US" sz="3600" dirty="0">
                <a:solidFill>
                  <a:srgbClr val="FF0000"/>
                </a:solidFill>
              </a:rPr>
              <a:t>血糖値とインスリン濃度の関係</a:t>
            </a:r>
          </a:p>
        </p:txBody>
      </p:sp>
      <p:cxnSp>
        <p:nvCxnSpPr>
          <p:cNvPr id="9" name="直線コネクタ 8"/>
          <p:cNvCxnSpPr/>
          <p:nvPr/>
        </p:nvCxnSpPr>
        <p:spPr>
          <a:xfrm flipH="1">
            <a:off x="467544" y="5229200"/>
            <a:ext cx="8136904"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下矢印 13"/>
          <p:cNvSpPr/>
          <p:nvPr/>
        </p:nvSpPr>
        <p:spPr>
          <a:xfrm rot="10800000">
            <a:off x="1691680" y="5242008"/>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下矢印 14"/>
          <p:cNvSpPr/>
          <p:nvPr/>
        </p:nvSpPr>
        <p:spPr>
          <a:xfrm rot="10800000">
            <a:off x="4051364"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下矢印 15"/>
          <p:cNvSpPr/>
          <p:nvPr/>
        </p:nvSpPr>
        <p:spPr>
          <a:xfrm rot="10800000">
            <a:off x="6492326" y="5229200"/>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482590" y="5741444"/>
            <a:ext cx="902811" cy="523220"/>
          </a:xfrm>
          <a:prstGeom prst="rect">
            <a:avLst/>
          </a:prstGeom>
          <a:noFill/>
        </p:spPr>
        <p:txBody>
          <a:bodyPr wrap="none" rtlCol="0">
            <a:spAutoFit/>
          </a:bodyPr>
          <a:lstStyle/>
          <a:p>
            <a:r>
              <a:rPr lang="ja-JP" altLang="en-US" sz="2800" dirty="0">
                <a:solidFill>
                  <a:prstClr val="black"/>
                </a:solidFill>
              </a:rPr>
              <a:t>朝食</a:t>
            </a:r>
          </a:p>
        </p:txBody>
      </p:sp>
      <p:sp>
        <p:nvSpPr>
          <p:cNvPr id="18" name="テキスト ボックス 17"/>
          <p:cNvSpPr txBox="1"/>
          <p:nvPr/>
        </p:nvSpPr>
        <p:spPr>
          <a:xfrm>
            <a:off x="3842273" y="5741444"/>
            <a:ext cx="902811" cy="523220"/>
          </a:xfrm>
          <a:prstGeom prst="rect">
            <a:avLst/>
          </a:prstGeom>
          <a:noFill/>
        </p:spPr>
        <p:txBody>
          <a:bodyPr wrap="none" rtlCol="0">
            <a:spAutoFit/>
          </a:bodyPr>
          <a:lstStyle/>
          <a:p>
            <a:r>
              <a:rPr lang="ja-JP" altLang="en-US" sz="2800" dirty="0">
                <a:solidFill>
                  <a:prstClr val="black"/>
                </a:solidFill>
              </a:rPr>
              <a:t>昼食</a:t>
            </a:r>
          </a:p>
        </p:txBody>
      </p:sp>
      <p:sp>
        <p:nvSpPr>
          <p:cNvPr id="19" name="テキスト ボックス 18"/>
          <p:cNvSpPr txBox="1"/>
          <p:nvPr/>
        </p:nvSpPr>
        <p:spPr>
          <a:xfrm>
            <a:off x="6283235" y="5741444"/>
            <a:ext cx="902811" cy="523220"/>
          </a:xfrm>
          <a:prstGeom prst="rect">
            <a:avLst/>
          </a:prstGeom>
          <a:noFill/>
        </p:spPr>
        <p:txBody>
          <a:bodyPr wrap="none" rtlCol="0">
            <a:spAutoFit/>
          </a:bodyPr>
          <a:lstStyle/>
          <a:p>
            <a:r>
              <a:rPr lang="ja-JP" altLang="en-US" sz="2800" dirty="0">
                <a:solidFill>
                  <a:prstClr val="black"/>
                </a:solidFill>
              </a:rPr>
              <a:t>夕食</a:t>
            </a:r>
          </a:p>
        </p:txBody>
      </p:sp>
      <p:cxnSp>
        <p:nvCxnSpPr>
          <p:cNvPr id="37" name="直線コネクタ 36"/>
          <p:cNvCxnSpPr/>
          <p:nvPr/>
        </p:nvCxnSpPr>
        <p:spPr>
          <a:xfrm>
            <a:off x="547936" y="4661520"/>
            <a:ext cx="153846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円弧 37"/>
          <p:cNvSpPr/>
          <p:nvPr/>
        </p:nvSpPr>
        <p:spPr>
          <a:xfrm>
            <a:off x="2086396"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9" name="円弧 38"/>
          <p:cNvSpPr/>
          <p:nvPr/>
        </p:nvSpPr>
        <p:spPr>
          <a:xfrm flipH="1">
            <a:off x="2086395" y="1940895"/>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0" name="円弧 39"/>
          <p:cNvSpPr/>
          <p:nvPr/>
        </p:nvSpPr>
        <p:spPr>
          <a:xfrm flipH="1">
            <a:off x="4445986" y="1925216"/>
            <a:ext cx="1269944"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1" name="円弧 40"/>
          <p:cNvSpPr/>
          <p:nvPr/>
        </p:nvSpPr>
        <p:spPr>
          <a:xfrm flipH="1">
            <a:off x="6786338"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2" name="円弧 41"/>
          <p:cNvSpPr/>
          <p:nvPr/>
        </p:nvSpPr>
        <p:spPr>
          <a:xfrm>
            <a:off x="4446821" y="1925216"/>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3" name="円弧 42"/>
          <p:cNvSpPr/>
          <p:nvPr/>
        </p:nvSpPr>
        <p:spPr>
          <a:xfrm>
            <a:off x="6780946" y="1928287"/>
            <a:ext cx="1269852" cy="4721170"/>
          </a:xfrm>
          <a:prstGeom prst="arc">
            <a:avLst>
              <a:gd name="adj1" fmla="val 16200000"/>
              <a:gd name="adj2" fmla="val 1710152"/>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4" name="直線コネクタ 43"/>
          <p:cNvCxnSpPr/>
          <p:nvPr/>
        </p:nvCxnSpPr>
        <p:spPr>
          <a:xfrm>
            <a:off x="3356247" y="4661099"/>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15930" y="4641926"/>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006177" y="4641505"/>
            <a:ext cx="1089832" cy="42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96475" y="651806"/>
            <a:ext cx="2624846" cy="54494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prstClr val="black"/>
                </a:solidFill>
              </a:rPr>
              <a:t>2</a:t>
            </a:r>
            <a:r>
              <a:rPr lang="ja-JP" altLang="en-US" sz="2400" dirty="0">
                <a:solidFill>
                  <a:prstClr val="black"/>
                </a:solidFill>
              </a:rPr>
              <a:t>型糖尿病</a:t>
            </a:r>
          </a:p>
        </p:txBody>
      </p:sp>
      <p:sp>
        <p:nvSpPr>
          <p:cNvPr id="49" name="角丸四角形吹き出し 48"/>
          <p:cNvSpPr/>
          <p:nvPr/>
        </p:nvSpPr>
        <p:spPr>
          <a:xfrm>
            <a:off x="213701" y="2996952"/>
            <a:ext cx="1312423" cy="720080"/>
          </a:xfrm>
          <a:prstGeom prst="wedgeRoundRectCallout">
            <a:avLst>
              <a:gd name="adj1" fmla="val 91986"/>
              <a:gd name="adj2" fmla="val 38032"/>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インスリン</a:t>
            </a:r>
          </a:p>
        </p:txBody>
      </p:sp>
      <p:cxnSp>
        <p:nvCxnSpPr>
          <p:cNvPr id="36" name="直線コネクタ 35"/>
          <p:cNvCxnSpPr/>
          <p:nvPr/>
        </p:nvCxnSpPr>
        <p:spPr>
          <a:xfrm flipV="1">
            <a:off x="547936" y="5013176"/>
            <a:ext cx="2026096" cy="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364128" y="4976929"/>
            <a:ext cx="1508450" cy="5167"/>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680160" y="4969274"/>
            <a:ext cx="1505886" cy="58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981310" y="4955456"/>
            <a:ext cx="1114699" cy="1482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a:off x="110805" y="4641505"/>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円弧 54"/>
          <p:cNvSpPr/>
          <p:nvPr/>
        </p:nvSpPr>
        <p:spPr>
          <a:xfrm rot="5400000" flipH="1">
            <a:off x="2503197" y="4573980"/>
            <a:ext cx="1036688" cy="762690"/>
          </a:xfrm>
          <a:prstGeom prst="arc">
            <a:avLst>
              <a:gd name="adj1" fmla="val 15722250"/>
              <a:gd name="adj2" fmla="val 18521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6" name="円弧 55"/>
          <p:cNvSpPr/>
          <p:nvPr/>
        </p:nvSpPr>
        <p:spPr>
          <a:xfrm flipH="1">
            <a:off x="2553615" y="4437112"/>
            <a:ext cx="938264" cy="1036689"/>
          </a:xfrm>
          <a:prstGeom prst="arc">
            <a:avLst>
              <a:gd name="adj1" fmla="val 16200000"/>
              <a:gd name="adj2" fmla="val 63657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7" name="円弧 56"/>
          <p:cNvSpPr/>
          <p:nvPr/>
        </p:nvSpPr>
        <p:spPr>
          <a:xfrm rot="5400000" flipH="1">
            <a:off x="4806148" y="4564581"/>
            <a:ext cx="1036688" cy="762690"/>
          </a:xfrm>
          <a:prstGeom prst="arc">
            <a:avLst>
              <a:gd name="adj1" fmla="val 15760327"/>
              <a:gd name="adj2" fmla="val 18521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円弧 57"/>
          <p:cNvSpPr/>
          <p:nvPr/>
        </p:nvSpPr>
        <p:spPr>
          <a:xfrm flipH="1">
            <a:off x="4848978" y="4427582"/>
            <a:ext cx="938264" cy="1036689"/>
          </a:xfrm>
          <a:prstGeom prst="arc">
            <a:avLst>
              <a:gd name="adj1" fmla="val 16200000"/>
              <a:gd name="adj2" fmla="val 43360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9" name="円弧 58"/>
          <p:cNvSpPr/>
          <p:nvPr/>
        </p:nvSpPr>
        <p:spPr>
          <a:xfrm rot="5400000" flipH="1">
            <a:off x="7100078" y="4560268"/>
            <a:ext cx="1036688" cy="762690"/>
          </a:xfrm>
          <a:prstGeom prst="arc">
            <a:avLst>
              <a:gd name="adj1" fmla="val 15881020"/>
              <a:gd name="adj2" fmla="val 18521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円弧 59"/>
          <p:cNvSpPr/>
          <p:nvPr/>
        </p:nvSpPr>
        <p:spPr>
          <a:xfrm flipH="1">
            <a:off x="7157088" y="4423269"/>
            <a:ext cx="938264" cy="1036689"/>
          </a:xfrm>
          <a:prstGeom prst="arc">
            <a:avLst>
              <a:gd name="adj1" fmla="val 16200000"/>
              <a:gd name="adj2" fmla="val 237945"/>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2" name="下矢印 61"/>
          <p:cNvSpPr/>
          <p:nvPr/>
        </p:nvSpPr>
        <p:spPr>
          <a:xfrm rot="16200000">
            <a:off x="1939131" y="4543061"/>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下矢印 62"/>
          <p:cNvSpPr/>
          <p:nvPr/>
        </p:nvSpPr>
        <p:spPr>
          <a:xfrm rot="16200000">
            <a:off x="4373114" y="4483366"/>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下矢印 63"/>
          <p:cNvSpPr/>
          <p:nvPr/>
        </p:nvSpPr>
        <p:spPr>
          <a:xfrm rot="16200000">
            <a:off x="6699128" y="4468538"/>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下矢印 64"/>
          <p:cNvSpPr/>
          <p:nvPr/>
        </p:nvSpPr>
        <p:spPr>
          <a:xfrm>
            <a:off x="2721321" y="3788082"/>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下矢印 65"/>
          <p:cNvSpPr/>
          <p:nvPr/>
        </p:nvSpPr>
        <p:spPr>
          <a:xfrm>
            <a:off x="5081004" y="3797723"/>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下矢印 66"/>
          <p:cNvSpPr/>
          <p:nvPr/>
        </p:nvSpPr>
        <p:spPr>
          <a:xfrm>
            <a:off x="7325075" y="3717032"/>
            <a:ext cx="484632"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テキスト ボックス 67"/>
          <p:cNvSpPr txBox="1"/>
          <p:nvPr/>
        </p:nvSpPr>
        <p:spPr>
          <a:xfrm>
            <a:off x="1132288" y="4221161"/>
            <a:ext cx="1210588" cy="400110"/>
          </a:xfrm>
          <a:prstGeom prst="rect">
            <a:avLst/>
          </a:prstGeom>
          <a:noFill/>
        </p:spPr>
        <p:txBody>
          <a:bodyPr wrap="none" rtlCol="0">
            <a:spAutoFit/>
          </a:bodyPr>
          <a:lstStyle/>
          <a:p>
            <a:r>
              <a:rPr lang="ja-JP" altLang="en-US" sz="2000" dirty="0">
                <a:solidFill>
                  <a:prstClr val="black"/>
                </a:solidFill>
              </a:rPr>
              <a:t>①山遅い</a:t>
            </a:r>
          </a:p>
        </p:txBody>
      </p:sp>
      <p:sp>
        <p:nvSpPr>
          <p:cNvPr id="71" name="テキスト ボックス 70"/>
          <p:cNvSpPr txBox="1"/>
          <p:nvPr/>
        </p:nvSpPr>
        <p:spPr>
          <a:xfrm>
            <a:off x="2198732" y="3316922"/>
            <a:ext cx="1467068" cy="400110"/>
          </a:xfrm>
          <a:prstGeom prst="rect">
            <a:avLst/>
          </a:prstGeom>
          <a:noFill/>
        </p:spPr>
        <p:txBody>
          <a:bodyPr wrap="none" rtlCol="0">
            <a:spAutoFit/>
          </a:bodyPr>
          <a:lstStyle/>
          <a:p>
            <a:r>
              <a:rPr lang="ja-JP" altLang="en-US" sz="2000" dirty="0">
                <a:solidFill>
                  <a:prstClr val="black"/>
                </a:solidFill>
              </a:rPr>
              <a:t>①山少ない</a:t>
            </a:r>
          </a:p>
        </p:txBody>
      </p:sp>
      <p:sp>
        <p:nvSpPr>
          <p:cNvPr id="74" name="テキスト ボックス 73"/>
          <p:cNvSpPr txBox="1"/>
          <p:nvPr/>
        </p:nvSpPr>
        <p:spPr>
          <a:xfrm>
            <a:off x="40353" y="3718123"/>
            <a:ext cx="954107" cy="707886"/>
          </a:xfrm>
          <a:prstGeom prst="rect">
            <a:avLst/>
          </a:prstGeom>
          <a:noFill/>
        </p:spPr>
        <p:txBody>
          <a:bodyPr wrap="none" rtlCol="0">
            <a:spAutoFit/>
          </a:bodyPr>
          <a:lstStyle/>
          <a:p>
            <a:r>
              <a:rPr lang="ja-JP" altLang="en-US" sz="2000" dirty="0">
                <a:solidFill>
                  <a:prstClr val="black"/>
                </a:solidFill>
              </a:rPr>
              <a:t>②土台</a:t>
            </a:r>
            <a:endParaRPr lang="en-US" altLang="ja-JP" sz="2000" dirty="0">
              <a:solidFill>
                <a:prstClr val="black"/>
              </a:solidFill>
            </a:endParaRPr>
          </a:p>
          <a:p>
            <a:r>
              <a:rPr lang="ja-JP" altLang="en-US" sz="2000" dirty="0">
                <a:solidFill>
                  <a:prstClr val="black"/>
                </a:solidFill>
              </a:rPr>
              <a:t>少ない</a:t>
            </a:r>
          </a:p>
        </p:txBody>
      </p:sp>
      <p:sp>
        <p:nvSpPr>
          <p:cNvPr id="75" name="テキスト ボックス 74"/>
          <p:cNvSpPr txBox="1"/>
          <p:nvPr/>
        </p:nvSpPr>
        <p:spPr>
          <a:xfrm>
            <a:off x="3491879" y="4238670"/>
            <a:ext cx="1210588" cy="400110"/>
          </a:xfrm>
          <a:prstGeom prst="rect">
            <a:avLst/>
          </a:prstGeom>
          <a:noFill/>
        </p:spPr>
        <p:txBody>
          <a:bodyPr wrap="none" rtlCol="0">
            <a:spAutoFit/>
          </a:bodyPr>
          <a:lstStyle/>
          <a:p>
            <a:r>
              <a:rPr lang="ja-JP" altLang="en-US" sz="2000" dirty="0">
                <a:solidFill>
                  <a:prstClr val="black"/>
                </a:solidFill>
              </a:rPr>
              <a:t>①山遅い</a:t>
            </a:r>
          </a:p>
        </p:txBody>
      </p:sp>
      <p:sp>
        <p:nvSpPr>
          <p:cNvPr id="76" name="テキスト ボックス 75"/>
          <p:cNvSpPr txBox="1"/>
          <p:nvPr/>
        </p:nvSpPr>
        <p:spPr>
          <a:xfrm>
            <a:off x="5798296" y="4224588"/>
            <a:ext cx="1210588" cy="400110"/>
          </a:xfrm>
          <a:prstGeom prst="rect">
            <a:avLst/>
          </a:prstGeom>
          <a:noFill/>
        </p:spPr>
        <p:txBody>
          <a:bodyPr wrap="none" rtlCol="0">
            <a:spAutoFit/>
          </a:bodyPr>
          <a:lstStyle/>
          <a:p>
            <a:r>
              <a:rPr lang="ja-JP" altLang="en-US" sz="2000" dirty="0">
                <a:solidFill>
                  <a:prstClr val="black"/>
                </a:solidFill>
              </a:rPr>
              <a:t>①山遅い</a:t>
            </a:r>
          </a:p>
        </p:txBody>
      </p:sp>
      <p:sp>
        <p:nvSpPr>
          <p:cNvPr id="77" name="テキスト ボックス 76"/>
          <p:cNvSpPr txBox="1"/>
          <p:nvPr/>
        </p:nvSpPr>
        <p:spPr>
          <a:xfrm>
            <a:off x="4474024" y="3326758"/>
            <a:ext cx="1467068" cy="400110"/>
          </a:xfrm>
          <a:prstGeom prst="rect">
            <a:avLst/>
          </a:prstGeom>
          <a:noFill/>
        </p:spPr>
        <p:txBody>
          <a:bodyPr wrap="none" rtlCol="0">
            <a:spAutoFit/>
          </a:bodyPr>
          <a:lstStyle/>
          <a:p>
            <a:r>
              <a:rPr lang="ja-JP" altLang="en-US" sz="2000" dirty="0">
                <a:solidFill>
                  <a:prstClr val="black"/>
                </a:solidFill>
              </a:rPr>
              <a:t>①山少ない</a:t>
            </a:r>
          </a:p>
        </p:txBody>
      </p:sp>
      <p:sp>
        <p:nvSpPr>
          <p:cNvPr id="78" name="テキスト ボックス 77"/>
          <p:cNvSpPr txBox="1"/>
          <p:nvPr/>
        </p:nvSpPr>
        <p:spPr>
          <a:xfrm>
            <a:off x="6817132" y="3275861"/>
            <a:ext cx="1467068" cy="400110"/>
          </a:xfrm>
          <a:prstGeom prst="rect">
            <a:avLst/>
          </a:prstGeom>
          <a:noFill/>
        </p:spPr>
        <p:txBody>
          <a:bodyPr wrap="none" rtlCol="0">
            <a:spAutoFit/>
          </a:bodyPr>
          <a:lstStyle/>
          <a:p>
            <a:r>
              <a:rPr lang="ja-JP" altLang="en-US" sz="2000" dirty="0">
                <a:solidFill>
                  <a:prstClr val="black"/>
                </a:solidFill>
              </a:rPr>
              <a:t>①山少ない</a:t>
            </a:r>
          </a:p>
        </p:txBody>
      </p:sp>
      <p:cxnSp>
        <p:nvCxnSpPr>
          <p:cNvPr id="89" name="直線コネクタ 88"/>
          <p:cNvCxnSpPr/>
          <p:nvPr/>
        </p:nvCxnSpPr>
        <p:spPr>
          <a:xfrm>
            <a:off x="717287" y="4077072"/>
            <a:ext cx="153846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円弧 89"/>
          <p:cNvSpPr/>
          <p:nvPr/>
        </p:nvSpPr>
        <p:spPr>
          <a:xfrm>
            <a:off x="2255747" y="1340768"/>
            <a:ext cx="1269852" cy="3372371"/>
          </a:xfrm>
          <a:prstGeom prst="arc">
            <a:avLst>
              <a:gd name="adj1" fmla="val 16200000"/>
              <a:gd name="adj2" fmla="val 835269"/>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1" name="円弧 90"/>
          <p:cNvSpPr/>
          <p:nvPr/>
        </p:nvSpPr>
        <p:spPr>
          <a:xfrm flipH="1">
            <a:off x="2255746" y="1356447"/>
            <a:ext cx="1269852" cy="4721170"/>
          </a:xfrm>
          <a:prstGeom prst="arc">
            <a:avLst>
              <a:gd name="adj1" fmla="val 16200000"/>
              <a:gd name="adj2" fmla="val 1710152"/>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2" name="円弧 91"/>
          <p:cNvSpPr/>
          <p:nvPr/>
        </p:nvSpPr>
        <p:spPr>
          <a:xfrm flipH="1">
            <a:off x="4615737" y="1052736"/>
            <a:ext cx="1269543" cy="3568535"/>
          </a:xfrm>
          <a:prstGeom prst="arc">
            <a:avLst>
              <a:gd name="adj1" fmla="val 16225200"/>
              <a:gd name="adj2" fmla="val 1682298"/>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3" name="円弧 92"/>
          <p:cNvSpPr/>
          <p:nvPr/>
        </p:nvSpPr>
        <p:spPr>
          <a:xfrm flipH="1">
            <a:off x="6889534" y="713841"/>
            <a:ext cx="1197769" cy="2865171"/>
          </a:xfrm>
          <a:prstGeom prst="arc">
            <a:avLst>
              <a:gd name="adj1" fmla="val 16233738"/>
              <a:gd name="adj2" fmla="val 1403138"/>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4" name="円弧 93"/>
          <p:cNvSpPr/>
          <p:nvPr/>
        </p:nvSpPr>
        <p:spPr>
          <a:xfrm>
            <a:off x="4565881" y="1055170"/>
            <a:ext cx="1269852" cy="2319524"/>
          </a:xfrm>
          <a:prstGeom prst="arc">
            <a:avLst>
              <a:gd name="adj1" fmla="val 16200000"/>
              <a:gd name="adj2" fmla="val 851348"/>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5" name="円弧 94"/>
          <p:cNvSpPr/>
          <p:nvPr/>
        </p:nvSpPr>
        <p:spPr>
          <a:xfrm>
            <a:off x="6823775" y="712555"/>
            <a:ext cx="1269852" cy="2104195"/>
          </a:xfrm>
          <a:prstGeom prst="arc">
            <a:avLst>
              <a:gd name="adj1" fmla="val 16200000"/>
              <a:gd name="adj2" fmla="val 657040"/>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96" name="直線コネクタ 95"/>
          <p:cNvCxnSpPr/>
          <p:nvPr/>
        </p:nvCxnSpPr>
        <p:spPr>
          <a:xfrm>
            <a:off x="3525906" y="3140968"/>
            <a:ext cx="1089832" cy="42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805426" y="2348880"/>
            <a:ext cx="1070830" cy="25795"/>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8093627" y="1857323"/>
            <a:ext cx="911222" cy="1353"/>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角丸四角形吹き出し 98"/>
          <p:cNvSpPr/>
          <p:nvPr/>
        </p:nvSpPr>
        <p:spPr>
          <a:xfrm>
            <a:off x="717287" y="1332253"/>
            <a:ext cx="1202432" cy="612648"/>
          </a:xfrm>
          <a:prstGeom prst="wedgeRoundRectCallout">
            <a:avLst>
              <a:gd name="adj1" fmla="val 98839"/>
              <a:gd name="adj2" fmla="val 38032"/>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血糖</a:t>
            </a:r>
          </a:p>
        </p:txBody>
      </p:sp>
      <p:cxnSp>
        <p:nvCxnSpPr>
          <p:cNvPr id="80" name="直線コネクタ 79"/>
          <p:cNvCxnSpPr/>
          <p:nvPr/>
        </p:nvCxnSpPr>
        <p:spPr>
          <a:xfrm flipV="1">
            <a:off x="650143" y="6571896"/>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765682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0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0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0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20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20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1000" fill="hold"/>
                                        <p:tgtEl>
                                          <p:spTgt spid="68"/>
                                        </p:tgtEl>
                                        <p:attrNameLst>
                                          <p:attrName>ppt_x</p:attrName>
                                        </p:attrNameLst>
                                      </p:cBhvr>
                                      <p:tavLst>
                                        <p:tav tm="0">
                                          <p:val>
                                            <p:strVal val="#ppt_x"/>
                                          </p:val>
                                        </p:tav>
                                        <p:tav tm="100000">
                                          <p:val>
                                            <p:strVal val="#ppt_x"/>
                                          </p:val>
                                        </p:tav>
                                      </p:tavLst>
                                    </p:anim>
                                    <p:anim calcmode="lin" valueType="num">
                                      <p:cBhvr additive="base">
                                        <p:cTn id="40" dur="1000" fill="hold"/>
                                        <p:tgtEl>
                                          <p:spTgt spid="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1000" fill="hold"/>
                                        <p:tgtEl>
                                          <p:spTgt spid="62"/>
                                        </p:tgtEl>
                                        <p:attrNameLst>
                                          <p:attrName>ppt_x</p:attrName>
                                        </p:attrNameLst>
                                      </p:cBhvr>
                                      <p:tavLst>
                                        <p:tav tm="0">
                                          <p:val>
                                            <p:strVal val="#ppt_x"/>
                                          </p:val>
                                        </p:tav>
                                        <p:tav tm="100000">
                                          <p:val>
                                            <p:strVal val="#ppt_x"/>
                                          </p:val>
                                        </p:tav>
                                      </p:tavLst>
                                    </p:anim>
                                    <p:anim calcmode="lin" valueType="num">
                                      <p:cBhvr additive="base">
                                        <p:cTn id="44" dur="10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1000" fill="hold"/>
                                        <p:tgtEl>
                                          <p:spTgt spid="71"/>
                                        </p:tgtEl>
                                        <p:attrNameLst>
                                          <p:attrName>ppt_x</p:attrName>
                                        </p:attrNameLst>
                                      </p:cBhvr>
                                      <p:tavLst>
                                        <p:tav tm="0">
                                          <p:val>
                                            <p:strVal val="#ppt_x"/>
                                          </p:val>
                                        </p:tav>
                                        <p:tav tm="100000">
                                          <p:val>
                                            <p:strVal val="#ppt_x"/>
                                          </p:val>
                                        </p:tav>
                                      </p:tavLst>
                                    </p:anim>
                                    <p:anim calcmode="lin" valueType="num">
                                      <p:cBhvr additive="base">
                                        <p:cTn id="48" dur="1000" fill="hold"/>
                                        <p:tgtEl>
                                          <p:spTgt spid="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1000" fill="hold"/>
                                        <p:tgtEl>
                                          <p:spTgt spid="65"/>
                                        </p:tgtEl>
                                        <p:attrNameLst>
                                          <p:attrName>ppt_x</p:attrName>
                                        </p:attrNameLst>
                                      </p:cBhvr>
                                      <p:tavLst>
                                        <p:tav tm="0">
                                          <p:val>
                                            <p:strVal val="#ppt_x"/>
                                          </p:val>
                                        </p:tav>
                                        <p:tav tm="100000">
                                          <p:val>
                                            <p:strVal val="#ppt_x"/>
                                          </p:val>
                                        </p:tav>
                                      </p:tavLst>
                                    </p:anim>
                                    <p:anim calcmode="lin" valueType="num">
                                      <p:cBhvr additive="base">
                                        <p:cTn id="52" dur="1000" fill="hold"/>
                                        <p:tgtEl>
                                          <p:spTgt spid="6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1000" fill="hold"/>
                                        <p:tgtEl>
                                          <p:spTgt spid="75"/>
                                        </p:tgtEl>
                                        <p:attrNameLst>
                                          <p:attrName>ppt_x</p:attrName>
                                        </p:attrNameLst>
                                      </p:cBhvr>
                                      <p:tavLst>
                                        <p:tav tm="0">
                                          <p:val>
                                            <p:strVal val="#ppt_x"/>
                                          </p:val>
                                        </p:tav>
                                        <p:tav tm="100000">
                                          <p:val>
                                            <p:strVal val="#ppt_x"/>
                                          </p:val>
                                        </p:tav>
                                      </p:tavLst>
                                    </p:anim>
                                    <p:anim calcmode="lin" valueType="num">
                                      <p:cBhvr additive="base">
                                        <p:cTn id="56" dur="10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1000" fill="hold"/>
                                        <p:tgtEl>
                                          <p:spTgt spid="63"/>
                                        </p:tgtEl>
                                        <p:attrNameLst>
                                          <p:attrName>ppt_x</p:attrName>
                                        </p:attrNameLst>
                                      </p:cBhvr>
                                      <p:tavLst>
                                        <p:tav tm="0">
                                          <p:val>
                                            <p:strVal val="#ppt_x"/>
                                          </p:val>
                                        </p:tav>
                                        <p:tav tm="100000">
                                          <p:val>
                                            <p:strVal val="#ppt_x"/>
                                          </p:val>
                                        </p:tav>
                                      </p:tavLst>
                                    </p:anim>
                                    <p:anim calcmode="lin" valueType="num">
                                      <p:cBhvr additive="base">
                                        <p:cTn id="60" dur="10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1000" fill="hold"/>
                                        <p:tgtEl>
                                          <p:spTgt spid="77"/>
                                        </p:tgtEl>
                                        <p:attrNameLst>
                                          <p:attrName>ppt_x</p:attrName>
                                        </p:attrNameLst>
                                      </p:cBhvr>
                                      <p:tavLst>
                                        <p:tav tm="0">
                                          <p:val>
                                            <p:strVal val="#ppt_x"/>
                                          </p:val>
                                        </p:tav>
                                        <p:tav tm="100000">
                                          <p:val>
                                            <p:strVal val="#ppt_x"/>
                                          </p:val>
                                        </p:tav>
                                      </p:tavLst>
                                    </p:anim>
                                    <p:anim calcmode="lin" valueType="num">
                                      <p:cBhvr additive="base">
                                        <p:cTn id="64" dur="1000" fill="hold"/>
                                        <p:tgtEl>
                                          <p:spTgt spid="7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1000" fill="hold"/>
                                        <p:tgtEl>
                                          <p:spTgt spid="66"/>
                                        </p:tgtEl>
                                        <p:attrNameLst>
                                          <p:attrName>ppt_x</p:attrName>
                                        </p:attrNameLst>
                                      </p:cBhvr>
                                      <p:tavLst>
                                        <p:tav tm="0">
                                          <p:val>
                                            <p:strVal val="#ppt_x"/>
                                          </p:val>
                                        </p:tav>
                                        <p:tav tm="100000">
                                          <p:val>
                                            <p:strVal val="#ppt_x"/>
                                          </p:val>
                                        </p:tav>
                                      </p:tavLst>
                                    </p:anim>
                                    <p:anim calcmode="lin" valueType="num">
                                      <p:cBhvr additive="base">
                                        <p:cTn id="68" dur="1000" fill="hold"/>
                                        <p:tgtEl>
                                          <p:spTgt spid="6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additive="base">
                                        <p:cTn id="71" dur="1000" fill="hold"/>
                                        <p:tgtEl>
                                          <p:spTgt spid="76"/>
                                        </p:tgtEl>
                                        <p:attrNameLst>
                                          <p:attrName>ppt_x</p:attrName>
                                        </p:attrNameLst>
                                      </p:cBhvr>
                                      <p:tavLst>
                                        <p:tav tm="0">
                                          <p:val>
                                            <p:strVal val="#ppt_x"/>
                                          </p:val>
                                        </p:tav>
                                        <p:tav tm="100000">
                                          <p:val>
                                            <p:strVal val="#ppt_x"/>
                                          </p:val>
                                        </p:tav>
                                      </p:tavLst>
                                    </p:anim>
                                    <p:anim calcmode="lin" valueType="num">
                                      <p:cBhvr additive="base">
                                        <p:cTn id="72" dur="1000" fill="hold"/>
                                        <p:tgtEl>
                                          <p:spTgt spid="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1000" fill="hold"/>
                                        <p:tgtEl>
                                          <p:spTgt spid="64"/>
                                        </p:tgtEl>
                                        <p:attrNameLst>
                                          <p:attrName>ppt_x</p:attrName>
                                        </p:attrNameLst>
                                      </p:cBhvr>
                                      <p:tavLst>
                                        <p:tav tm="0">
                                          <p:val>
                                            <p:strVal val="#ppt_x"/>
                                          </p:val>
                                        </p:tav>
                                        <p:tav tm="100000">
                                          <p:val>
                                            <p:strVal val="#ppt_x"/>
                                          </p:val>
                                        </p:tav>
                                      </p:tavLst>
                                    </p:anim>
                                    <p:anim calcmode="lin" valueType="num">
                                      <p:cBhvr additive="base">
                                        <p:cTn id="76" dur="1000" fill="hold"/>
                                        <p:tgtEl>
                                          <p:spTgt spid="6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1000" fill="hold"/>
                                        <p:tgtEl>
                                          <p:spTgt spid="78"/>
                                        </p:tgtEl>
                                        <p:attrNameLst>
                                          <p:attrName>ppt_x</p:attrName>
                                        </p:attrNameLst>
                                      </p:cBhvr>
                                      <p:tavLst>
                                        <p:tav tm="0">
                                          <p:val>
                                            <p:strVal val="#ppt_x"/>
                                          </p:val>
                                        </p:tav>
                                        <p:tav tm="100000">
                                          <p:val>
                                            <p:strVal val="#ppt_x"/>
                                          </p:val>
                                        </p:tav>
                                      </p:tavLst>
                                    </p:anim>
                                    <p:anim calcmode="lin" valueType="num">
                                      <p:cBhvr additive="base">
                                        <p:cTn id="80" dur="1000" fill="hold"/>
                                        <p:tgtEl>
                                          <p:spTgt spid="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1000" fill="hold"/>
                                        <p:tgtEl>
                                          <p:spTgt spid="67"/>
                                        </p:tgtEl>
                                        <p:attrNameLst>
                                          <p:attrName>ppt_x</p:attrName>
                                        </p:attrNameLst>
                                      </p:cBhvr>
                                      <p:tavLst>
                                        <p:tav tm="0">
                                          <p:val>
                                            <p:strVal val="#ppt_x"/>
                                          </p:val>
                                        </p:tav>
                                        <p:tav tm="100000">
                                          <p:val>
                                            <p:strVal val="#ppt_x"/>
                                          </p:val>
                                        </p:tav>
                                      </p:tavLst>
                                    </p:anim>
                                    <p:anim calcmode="lin" valueType="num">
                                      <p:cBhvr additive="base">
                                        <p:cTn id="84"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fade">
                                      <p:cBhvr>
                                        <p:cTn id="104" dur="1000"/>
                                        <p:tgtEl>
                                          <p:spTgt spid="9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childTnLst>
                                </p:cTn>
                              </p:par>
                              <p:par>
                                <p:cTn id="111" presetID="10" presetClass="entr" presetSubtype="0" fill="hold" nodeType="with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fade">
                                      <p:cBhvr>
                                        <p:cTn id="116" dur="1000"/>
                                        <p:tgtEl>
                                          <p:spTgt spid="9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fade">
                                      <p:cBhvr>
                                        <p:cTn id="119" dur="1000"/>
                                        <p:tgtEl>
                                          <p:spTgt spid="94"/>
                                        </p:tgtEl>
                                      </p:cBhvr>
                                    </p:animEffect>
                                  </p:childTnLst>
                                </p:cTn>
                              </p:par>
                              <p:par>
                                <p:cTn id="120" presetID="10" presetClass="entr" presetSubtype="0" fill="hold" nodeType="with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fade">
                                      <p:cBhvr>
                                        <p:cTn id="122" dur="1000"/>
                                        <p:tgtEl>
                                          <p:spTgt spid="9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3"/>
                                        </p:tgtEl>
                                        <p:attrNameLst>
                                          <p:attrName>style.visibility</p:attrName>
                                        </p:attrNameLst>
                                      </p:cBhvr>
                                      <p:to>
                                        <p:strVal val="visible"/>
                                      </p:to>
                                    </p:set>
                                    <p:animEffect transition="in" filter="fade">
                                      <p:cBhvr>
                                        <p:cTn id="125" dur="1000"/>
                                        <p:tgtEl>
                                          <p:spTgt spid="9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5"/>
                                        </p:tgtEl>
                                        <p:attrNameLst>
                                          <p:attrName>style.visibility</p:attrName>
                                        </p:attrNameLst>
                                      </p:cBhvr>
                                      <p:to>
                                        <p:strVal val="visible"/>
                                      </p:to>
                                    </p:set>
                                    <p:animEffect transition="in" filter="fade">
                                      <p:cBhvr>
                                        <p:cTn id="128" dur="1000"/>
                                        <p:tgtEl>
                                          <p:spTgt spid="95"/>
                                        </p:tgtEl>
                                      </p:cBhvr>
                                    </p:animEffect>
                                  </p:childTnLst>
                                </p:cTn>
                              </p:par>
                              <p:par>
                                <p:cTn id="129" presetID="10" presetClass="entr" presetSubtype="0" fill="hold" nodeType="with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fade">
                                      <p:cBhvr>
                                        <p:cTn id="131"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animBg="1"/>
      <p:bldP spid="57" grpId="0" animBg="1"/>
      <p:bldP spid="58" grpId="0" animBg="1"/>
      <p:bldP spid="59" grpId="0" animBg="1"/>
      <p:bldP spid="60" grpId="0" animBg="1"/>
      <p:bldP spid="62" grpId="0" animBg="1"/>
      <p:bldP spid="63" grpId="0" animBg="1"/>
      <p:bldP spid="64" grpId="0" animBg="1"/>
      <p:bldP spid="65" grpId="0" animBg="1"/>
      <p:bldP spid="66" grpId="0" animBg="1"/>
      <p:bldP spid="67" grpId="0" animBg="1"/>
      <p:bldP spid="68" grpId="0"/>
      <p:bldP spid="71" grpId="0"/>
      <p:bldP spid="74" grpId="0"/>
      <p:bldP spid="75" grpId="0"/>
      <p:bldP spid="76" grpId="0"/>
      <p:bldP spid="77" grpId="0"/>
      <p:bldP spid="78" grpId="0"/>
      <p:bldP spid="90" grpId="0" animBg="1"/>
      <p:bldP spid="91" grpId="0" animBg="1"/>
      <p:bldP spid="92" grpId="0" animBg="1"/>
      <p:bldP spid="93" grpId="0" animBg="1"/>
      <p:bldP spid="94" grpId="0" animBg="1"/>
      <p:bldP spid="95"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40441" y="373210"/>
            <a:ext cx="5904656" cy="798044"/>
          </a:xfrm>
        </p:spPr>
        <p:txBody>
          <a:bodyPr/>
          <a:lstStyle/>
          <a:p>
            <a:r>
              <a:rPr kumimoji="1" lang="ja-JP" altLang="en-US" sz="4400" dirty="0">
                <a:solidFill>
                  <a:srgbClr val="FF0000"/>
                </a:solidFill>
              </a:rPr>
              <a:t>糖尿病の分類</a:t>
            </a:r>
          </a:p>
        </p:txBody>
      </p:sp>
      <p:graphicFrame>
        <p:nvGraphicFramePr>
          <p:cNvPr id="7" name="グラフ 6"/>
          <p:cNvGraphicFramePr/>
          <p:nvPr>
            <p:extLst/>
          </p:nvPr>
        </p:nvGraphicFramePr>
        <p:xfrm>
          <a:off x="1509613" y="148478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角丸四角形吹き出し 7"/>
          <p:cNvSpPr/>
          <p:nvPr/>
        </p:nvSpPr>
        <p:spPr>
          <a:xfrm>
            <a:off x="395536" y="980728"/>
            <a:ext cx="2178496" cy="3168352"/>
          </a:xfrm>
          <a:prstGeom prst="wedgeRoundRectCallout">
            <a:avLst>
              <a:gd name="adj1" fmla="val 122566"/>
              <a:gd name="adj2" fmla="val -2611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膵臓のインスリンを作り出す細胞（ベータ細胞）が破壊され、インスリン分泌がほぼゼロになるタイプ。自己免疫機序またはウイルス感染などにより発症する。</a:t>
            </a:r>
            <a:endParaRPr lang="en-US" altLang="ja-JP" dirty="0">
              <a:solidFill>
                <a:schemeClr val="tx1"/>
              </a:solidFill>
            </a:endParaRPr>
          </a:p>
        </p:txBody>
      </p:sp>
      <p:sp>
        <p:nvSpPr>
          <p:cNvPr id="9" name="角丸四角形 8"/>
          <p:cNvSpPr/>
          <p:nvPr/>
        </p:nvSpPr>
        <p:spPr>
          <a:xfrm>
            <a:off x="396270" y="398708"/>
            <a:ext cx="2178496" cy="57606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a:t>
            </a:r>
            <a:r>
              <a:rPr kumimoji="1" lang="ja-JP" altLang="en-US" sz="2400" b="1" dirty="0">
                <a:solidFill>
                  <a:schemeClr val="tx1"/>
                </a:solidFill>
              </a:rPr>
              <a:t>型糖尿病</a:t>
            </a:r>
          </a:p>
        </p:txBody>
      </p:sp>
      <p:sp>
        <p:nvSpPr>
          <p:cNvPr id="11" name="角丸四角形吹き出し 10"/>
          <p:cNvSpPr/>
          <p:nvPr/>
        </p:nvSpPr>
        <p:spPr>
          <a:xfrm>
            <a:off x="6801862" y="2985040"/>
            <a:ext cx="2178496" cy="3168352"/>
          </a:xfrm>
          <a:prstGeom prst="wedgeRoundRectCallout">
            <a:avLst>
              <a:gd name="adj1" fmla="val -98314"/>
              <a:gd name="adj2" fmla="val -20908"/>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インスリン分泌が低下はしているもののゼロではなく、いくらか分泌されているタイプ。「生活習慣病」と呼ばれる糖尿病はこのタイプの糖尿病である。</a:t>
            </a:r>
            <a:endParaRPr lang="en-US" altLang="ja-JP" dirty="0">
              <a:solidFill>
                <a:schemeClr val="tx1"/>
              </a:solidFill>
            </a:endParaRPr>
          </a:p>
        </p:txBody>
      </p:sp>
      <p:sp>
        <p:nvSpPr>
          <p:cNvPr id="12" name="角丸四角形 11"/>
          <p:cNvSpPr/>
          <p:nvPr/>
        </p:nvSpPr>
        <p:spPr>
          <a:xfrm>
            <a:off x="6802596" y="2403020"/>
            <a:ext cx="2178496" cy="576064"/>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2</a:t>
            </a:r>
            <a:r>
              <a:rPr kumimoji="1" lang="ja-JP" altLang="en-US" sz="2400" b="1" dirty="0">
                <a:solidFill>
                  <a:schemeClr val="tx1"/>
                </a:solidFill>
              </a:rPr>
              <a:t>型糖尿病</a:t>
            </a:r>
          </a:p>
        </p:txBody>
      </p:sp>
      <p:sp>
        <p:nvSpPr>
          <p:cNvPr id="13" name="下矢印 12"/>
          <p:cNvSpPr/>
          <p:nvPr/>
        </p:nvSpPr>
        <p:spPr>
          <a:xfrm>
            <a:off x="1243202" y="4267944"/>
            <a:ext cx="484632" cy="720080"/>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51520" y="4988024"/>
            <a:ext cx="2736304" cy="961256"/>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インスリン自己注射が不可欠</a:t>
            </a:r>
          </a:p>
        </p:txBody>
      </p:sp>
      <p:sp>
        <p:nvSpPr>
          <p:cNvPr id="17" name="テキスト ボックス 16"/>
          <p:cNvSpPr txBox="1"/>
          <p:nvPr/>
        </p:nvSpPr>
        <p:spPr>
          <a:xfrm>
            <a:off x="4067944" y="3764359"/>
            <a:ext cx="1442827" cy="769441"/>
          </a:xfrm>
          <a:prstGeom prst="rect">
            <a:avLst/>
          </a:prstGeom>
          <a:noFill/>
        </p:spPr>
        <p:txBody>
          <a:bodyPr wrap="square" rtlCol="0">
            <a:spAutoFit/>
          </a:bodyPr>
          <a:lstStyle/>
          <a:p>
            <a:r>
              <a:rPr kumimoji="1" lang="en-US" altLang="ja-JP" sz="4400" b="1" dirty="0"/>
              <a:t>95%</a:t>
            </a:r>
            <a:endParaRPr kumimoji="1" lang="ja-JP" altLang="en-US" sz="4400" b="1" dirty="0"/>
          </a:p>
        </p:txBody>
      </p:sp>
      <p:cxnSp>
        <p:nvCxnSpPr>
          <p:cNvPr id="15" name="直線コネクタ 14"/>
          <p:cNvCxnSpPr/>
          <p:nvPr/>
        </p:nvCxnSpPr>
        <p:spPr>
          <a:xfrm flipV="1">
            <a:off x="539552" y="6536766"/>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6942023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7544" y="729384"/>
            <a:ext cx="8356792" cy="566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7544" y="653318"/>
            <a:ext cx="8369298" cy="5816977"/>
          </a:xfrm>
          <a:prstGeom prst="rect">
            <a:avLst/>
          </a:prstGeom>
          <a:solidFill>
            <a:srgbClr val="D9F5FB"/>
          </a:solidFill>
          <a:ln>
            <a:solidFill>
              <a:srgbClr val="99CCFF"/>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dirty="0"/>
              <a:t>Ⅰ.</a:t>
            </a:r>
            <a:r>
              <a:rPr kumimoji="1" lang="ja-JP" altLang="en-US" dirty="0"/>
              <a:t>　</a:t>
            </a:r>
            <a:r>
              <a:rPr kumimoji="1" lang="en-US" altLang="ja-JP" sz="2400" dirty="0">
                <a:solidFill>
                  <a:srgbClr val="FF0000"/>
                </a:solidFill>
              </a:rPr>
              <a:t>1</a:t>
            </a:r>
            <a:r>
              <a:rPr kumimoji="1" lang="ja-JP" altLang="en-US" sz="2400" dirty="0">
                <a:solidFill>
                  <a:srgbClr val="FF0000"/>
                </a:solidFill>
              </a:rPr>
              <a:t>型　</a:t>
            </a:r>
            <a:r>
              <a:rPr kumimoji="1" lang="ja-JP" altLang="en-US" sz="2000" dirty="0">
                <a:solidFill>
                  <a:srgbClr val="FF0000"/>
                </a:solidFill>
              </a:rPr>
              <a:t>膵</a:t>
            </a:r>
            <a:r>
              <a:rPr kumimoji="1" lang="en-US" altLang="ja-JP" sz="2000" dirty="0">
                <a:solidFill>
                  <a:srgbClr val="FF0000"/>
                </a:solidFill>
              </a:rPr>
              <a:t>β</a:t>
            </a:r>
            <a:r>
              <a:rPr kumimoji="1" lang="ja-JP" altLang="en-US" sz="2000" dirty="0">
                <a:solidFill>
                  <a:srgbClr val="FF0000"/>
                </a:solidFill>
              </a:rPr>
              <a:t>細胞の破壊、通常は絶対的インスリン欠乏に至る</a:t>
            </a:r>
            <a:endParaRPr kumimoji="1" lang="en-US" altLang="ja-JP" sz="2000" dirty="0">
              <a:solidFill>
                <a:srgbClr val="FF0000"/>
              </a:solidFill>
            </a:endParaRPr>
          </a:p>
          <a:p>
            <a:r>
              <a:rPr lang="ja-JP" altLang="en-US" dirty="0"/>
              <a:t>　　　　　</a:t>
            </a:r>
            <a:r>
              <a:rPr lang="en-US" altLang="ja-JP" dirty="0"/>
              <a:t>A.</a:t>
            </a:r>
            <a:r>
              <a:rPr lang="ja-JP" altLang="en-US" dirty="0"/>
              <a:t>　自己免疫性</a:t>
            </a:r>
            <a:endParaRPr lang="en-US" altLang="ja-JP" dirty="0"/>
          </a:p>
          <a:p>
            <a:r>
              <a:rPr kumimoji="1" lang="ja-JP" altLang="en-US" dirty="0"/>
              <a:t>　　　　　</a:t>
            </a:r>
            <a:r>
              <a:rPr kumimoji="1" lang="en-US" altLang="ja-JP" dirty="0"/>
              <a:t>B.</a:t>
            </a:r>
            <a:r>
              <a:rPr kumimoji="1" lang="ja-JP" altLang="en-US" dirty="0"/>
              <a:t>　特発性</a:t>
            </a:r>
            <a:endParaRPr kumimoji="1" lang="en-US" altLang="ja-JP" dirty="0"/>
          </a:p>
          <a:p>
            <a:endParaRPr lang="en-US" altLang="ja-JP" dirty="0"/>
          </a:p>
          <a:p>
            <a:r>
              <a:rPr kumimoji="1" lang="en-US" altLang="ja-JP" dirty="0"/>
              <a:t>Ⅱ.</a:t>
            </a:r>
            <a:r>
              <a:rPr kumimoji="1" lang="ja-JP" altLang="en-US" dirty="0"/>
              <a:t>　</a:t>
            </a:r>
            <a:r>
              <a:rPr kumimoji="1" lang="en-US" altLang="ja-JP" sz="2400" dirty="0">
                <a:solidFill>
                  <a:srgbClr val="FF0000"/>
                </a:solidFill>
              </a:rPr>
              <a:t>2</a:t>
            </a:r>
            <a:r>
              <a:rPr lang="ja-JP" altLang="en-US" sz="2400" dirty="0">
                <a:solidFill>
                  <a:srgbClr val="FF0000"/>
                </a:solidFill>
              </a:rPr>
              <a:t>型</a:t>
            </a:r>
            <a:r>
              <a:rPr lang="ja-JP" altLang="en-US" dirty="0">
                <a:solidFill>
                  <a:srgbClr val="FF0000"/>
                </a:solidFill>
              </a:rPr>
              <a:t>　</a:t>
            </a:r>
            <a:r>
              <a:rPr lang="ja-JP" altLang="en-US" sz="2000" dirty="0">
                <a:solidFill>
                  <a:srgbClr val="FF0000"/>
                </a:solidFill>
              </a:rPr>
              <a:t>インスリン分泌低下を主体とするものと、インスリン抵抗性</a:t>
            </a:r>
            <a:endParaRPr lang="en-US" altLang="ja-JP" sz="2000" dirty="0">
              <a:solidFill>
                <a:srgbClr val="FF0000"/>
              </a:solidFill>
            </a:endParaRPr>
          </a:p>
          <a:p>
            <a:r>
              <a:rPr kumimoji="1" lang="en-US" altLang="ja-JP" sz="2000" dirty="0">
                <a:solidFill>
                  <a:srgbClr val="FF0000"/>
                </a:solidFill>
              </a:rPr>
              <a:t>             </a:t>
            </a:r>
            <a:r>
              <a:rPr kumimoji="1" lang="ja-JP" altLang="en-US" sz="2000" dirty="0">
                <a:solidFill>
                  <a:srgbClr val="FF0000"/>
                </a:solidFill>
              </a:rPr>
              <a:t>が主体で、それにインスリンの相対的不足を伴うものなどがある</a:t>
            </a:r>
            <a:endParaRPr kumimoji="1" lang="en-US" altLang="ja-JP" sz="2000" dirty="0">
              <a:solidFill>
                <a:srgbClr val="FF0000"/>
              </a:solidFill>
            </a:endParaRPr>
          </a:p>
          <a:p>
            <a:endParaRPr lang="en-US" altLang="ja-JP" dirty="0">
              <a:solidFill>
                <a:srgbClr val="FF0000"/>
              </a:solidFill>
            </a:endParaRPr>
          </a:p>
          <a:p>
            <a:r>
              <a:rPr kumimoji="1" lang="en-US" altLang="ja-JP" dirty="0"/>
              <a:t>Ⅲ.</a:t>
            </a:r>
            <a:r>
              <a:rPr kumimoji="1" lang="ja-JP" altLang="en-US" dirty="0"/>
              <a:t>　その他の特定の機序、疾患によるもの　</a:t>
            </a:r>
            <a:endParaRPr kumimoji="1" lang="en-US" altLang="ja-JP" dirty="0"/>
          </a:p>
          <a:p>
            <a:r>
              <a:rPr lang="ja-JP" altLang="en-US" dirty="0"/>
              <a:t>　　　　　</a:t>
            </a:r>
            <a:r>
              <a:rPr lang="en-US" altLang="ja-JP" dirty="0"/>
              <a:t>A.</a:t>
            </a:r>
            <a:r>
              <a:rPr lang="ja-JP" altLang="en-US" dirty="0"/>
              <a:t>　遺伝因子として遺伝子異常が同定されたもの</a:t>
            </a:r>
            <a:endParaRPr lang="en-US" altLang="ja-JP" dirty="0"/>
          </a:p>
          <a:p>
            <a:r>
              <a:rPr kumimoji="1" lang="ja-JP" altLang="en-US" dirty="0"/>
              <a:t>　　　　　　　①膵</a:t>
            </a:r>
            <a:r>
              <a:rPr kumimoji="1" lang="en-US" altLang="ja-JP" dirty="0"/>
              <a:t>β</a:t>
            </a:r>
            <a:r>
              <a:rPr kumimoji="1" lang="ja-JP" altLang="en-US" dirty="0"/>
              <a:t>細胞機能にかかわる遺伝子異常</a:t>
            </a:r>
            <a:endParaRPr kumimoji="1" lang="en-US" altLang="ja-JP" dirty="0"/>
          </a:p>
          <a:p>
            <a:r>
              <a:rPr lang="ja-JP" altLang="en-US" dirty="0"/>
              <a:t>　　　　　　　②インスリン作用の伝達機構にかかわる遺伝子異常</a:t>
            </a:r>
            <a:endParaRPr lang="en-US" altLang="ja-JP" dirty="0"/>
          </a:p>
          <a:p>
            <a:r>
              <a:rPr kumimoji="1" lang="ja-JP" altLang="en-US" dirty="0"/>
              <a:t>　　　　　</a:t>
            </a:r>
            <a:r>
              <a:rPr kumimoji="1" lang="en-US" altLang="ja-JP" dirty="0"/>
              <a:t>B.</a:t>
            </a:r>
            <a:r>
              <a:rPr kumimoji="1" lang="ja-JP" altLang="en-US" dirty="0"/>
              <a:t>　他の疾患、条件に伴うもの</a:t>
            </a:r>
            <a:endParaRPr kumimoji="1" lang="en-US" altLang="ja-JP" dirty="0"/>
          </a:p>
          <a:p>
            <a:r>
              <a:rPr lang="ja-JP" altLang="en-US" dirty="0"/>
              <a:t>　　　　　　　①膵外分泌疾患</a:t>
            </a:r>
            <a:endParaRPr lang="en-US" altLang="ja-JP" dirty="0"/>
          </a:p>
          <a:p>
            <a:r>
              <a:rPr kumimoji="1" lang="ja-JP" altLang="en-US" dirty="0"/>
              <a:t>　　　　　　　②内分泌疾患</a:t>
            </a:r>
            <a:endParaRPr kumimoji="1" lang="en-US" altLang="ja-JP" dirty="0"/>
          </a:p>
          <a:p>
            <a:r>
              <a:rPr lang="ja-JP" altLang="en-US" dirty="0"/>
              <a:t>　　　　　　　③肝疾患</a:t>
            </a:r>
            <a:endParaRPr lang="en-US" altLang="ja-JP" dirty="0"/>
          </a:p>
          <a:p>
            <a:r>
              <a:rPr kumimoji="1" lang="ja-JP" altLang="en-US" dirty="0"/>
              <a:t>　　　　　　　④薬剤や化学物質によるもの</a:t>
            </a:r>
            <a:endParaRPr kumimoji="1" lang="en-US" altLang="ja-JP" dirty="0"/>
          </a:p>
          <a:p>
            <a:r>
              <a:rPr lang="ja-JP" altLang="en-US" dirty="0"/>
              <a:t>　　　　　　　⑤感染症</a:t>
            </a:r>
            <a:endParaRPr lang="en-US" altLang="ja-JP" dirty="0"/>
          </a:p>
          <a:p>
            <a:r>
              <a:rPr kumimoji="1" lang="ja-JP" altLang="en-US" dirty="0"/>
              <a:t>　　　　　　　⑥免疫機序によるまれな病態</a:t>
            </a:r>
            <a:endParaRPr kumimoji="1" lang="en-US" altLang="ja-JP" dirty="0"/>
          </a:p>
          <a:p>
            <a:r>
              <a:rPr lang="ja-JP" altLang="en-US" dirty="0"/>
              <a:t>　　　　　　　⑦その他の遺伝的症候群で糖尿病を伴うことの多いもの</a:t>
            </a:r>
            <a:endParaRPr lang="en-US" altLang="ja-JP" dirty="0"/>
          </a:p>
          <a:p>
            <a:r>
              <a:rPr kumimoji="1" lang="en-US" altLang="ja-JP" dirty="0"/>
              <a:t>Ⅳ.</a:t>
            </a:r>
            <a:r>
              <a:rPr kumimoji="1" lang="ja-JP" altLang="en-US" dirty="0"/>
              <a:t>　妊娠糖尿病</a:t>
            </a:r>
            <a:endParaRPr kumimoji="1" lang="en-US" altLang="ja-JP" dirty="0"/>
          </a:p>
        </p:txBody>
      </p:sp>
      <p:sp>
        <p:nvSpPr>
          <p:cNvPr id="6" name="テキスト ボックス 5"/>
          <p:cNvSpPr txBox="1"/>
          <p:nvPr/>
        </p:nvSpPr>
        <p:spPr>
          <a:xfrm>
            <a:off x="3275856" y="6470295"/>
            <a:ext cx="5719836" cy="307777"/>
          </a:xfrm>
          <a:prstGeom prst="rect">
            <a:avLst/>
          </a:prstGeom>
          <a:noFill/>
        </p:spPr>
        <p:txBody>
          <a:bodyPr wrap="none" rtlCol="0">
            <a:spAutoFit/>
          </a:bodyPr>
          <a:lstStyle/>
          <a:p>
            <a:r>
              <a:rPr kumimoji="1" lang="ja-JP" altLang="en-US" sz="1400" dirty="0"/>
              <a:t>日本糖尿病学会編：糖尿病治療ガイド</a:t>
            </a:r>
            <a:r>
              <a:rPr kumimoji="1" lang="en-US" altLang="ja-JP" sz="1400" dirty="0"/>
              <a:t>2016-2017</a:t>
            </a:r>
            <a:r>
              <a:rPr lang="en-US" altLang="ja-JP" sz="1400" dirty="0"/>
              <a:t>,</a:t>
            </a:r>
            <a:r>
              <a:rPr lang="ja-JP" altLang="en-US" sz="1400" dirty="0"/>
              <a:t>文光堂</a:t>
            </a:r>
            <a:r>
              <a:rPr lang="en-US" altLang="ja-JP" sz="1400" dirty="0"/>
              <a:t>,2016</a:t>
            </a:r>
            <a:r>
              <a:rPr lang="ja-JP" altLang="en-US" sz="1400" dirty="0"/>
              <a:t>より改変</a:t>
            </a:r>
            <a:endParaRPr kumimoji="1" lang="ja-JP" altLang="en-US" sz="1400" dirty="0"/>
          </a:p>
        </p:txBody>
      </p:sp>
    </p:spTree>
    <p:extLst>
      <p:ext uri="{BB962C8B-B14F-4D97-AF65-F5344CB8AC3E}">
        <p14:creationId xmlns:p14="http://schemas.microsoft.com/office/powerpoint/2010/main" val="22285555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1640" y="260648"/>
            <a:ext cx="7101624" cy="707886"/>
          </a:xfrm>
          <a:prstGeom prst="rect">
            <a:avLst/>
          </a:prstGeom>
          <a:noFill/>
        </p:spPr>
        <p:txBody>
          <a:bodyPr wrap="none" rtlCol="0">
            <a:spAutoFit/>
          </a:bodyPr>
          <a:lstStyle/>
          <a:p>
            <a:r>
              <a:rPr kumimoji="1" lang="en-US" altLang="ja-JP" sz="4000" b="1" dirty="0">
                <a:solidFill>
                  <a:srgbClr val="FF0000"/>
                </a:solidFill>
              </a:rPr>
              <a:t>1</a:t>
            </a:r>
            <a:r>
              <a:rPr kumimoji="1" lang="ja-JP" altLang="en-US" sz="4000" b="1" dirty="0">
                <a:solidFill>
                  <a:srgbClr val="FF0000"/>
                </a:solidFill>
              </a:rPr>
              <a:t>型糖尿病と</a:t>
            </a:r>
            <a:r>
              <a:rPr lang="en-US" altLang="ja-JP" sz="4000" b="1" dirty="0">
                <a:solidFill>
                  <a:srgbClr val="FF0000"/>
                </a:solidFill>
              </a:rPr>
              <a:t>2</a:t>
            </a:r>
            <a:r>
              <a:rPr lang="ja-JP" altLang="en-US" sz="4000" b="1" dirty="0">
                <a:solidFill>
                  <a:srgbClr val="FF0000"/>
                </a:solidFill>
              </a:rPr>
              <a:t>型糖尿病</a:t>
            </a:r>
            <a:r>
              <a:rPr kumimoji="1" lang="ja-JP" altLang="en-US" sz="4000" b="1" dirty="0">
                <a:solidFill>
                  <a:srgbClr val="FF0000"/>
                </a:solidFill>
              </a:rPr>
              <a:t>の比較　</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52736"/>
            <a:ext cx="8720544" cy="4688464"/>
          </a:xfrm>
          <a:prstGeom prst="rect">
            <a:avLst/>
          </a:prstGeom>
        </p:spPr>
      </p:pic>
      <p:sp>
        <p:nvSpPr>
          <p:cNvPr id="5" name="テキスト ボックス 4"/>
          <p:cNvSpPr txBox="1"/>
          <p:nvPr/>
        </p:nvSpPr>
        <p:spPr>
          <a:xfrm>
            <a:off x="4110531" y="5949280"/>
            <a:ext cx="5016117" cy="307777"/>
          </a:xfrm>
          <a:prstGeom prst="rect">
            <a:avLst/>
          </a:prstGeom>
          <a:noFill/>
        </p:spPr>
        <p:txBody>
          <a:bodyPr wrap="none" rtlCol="0">
            <a:spAutoFit/>
          </a:bodyPr>
          <a:lstStyle/>
          <a:p>
            <a:r>
              <a:rPr kumimoji="1" lang="ja-JP" altLang="en-US" sz="1400" dirty="0"/>
              <a:t>日本糖尿病学会編：糖尿病治療ガイド</a:t>
            </a:r>
            <a:r>
              <a:rPr kumimoji="1" lang="en-US" altLang="ja-JP" sz="1400" dirty="0"/>
              <a:t>2016-2017</a:t>
            </a:r>
            <a:r>
              <a:rPr lang="en-US" altLang="ja-JP" sz="1400" dirty="0"/>
              <a:t>,</a:t>
            </a:r>
            <a:r>
              <a:rPr lang="ja-JP" altLang="en-US" sz="1400" dirty="0"/>
              <a:t>文光堂</a:t>
            </a:r>
            <a:r>
              <a:rPr lang="en-US" altLang="ja-JP" sz="1400" dirty="0"/>
              <a:t>,2016</a:t>
            </a:r>
            <a:endParaRPr kumimoji="1" lang="ja-JP" altLang="en-US" sz="1400" dirty="0"/>
          </a:p>
        </p:txBody>
      </p:sp>
      <p:cxnSp>
        <p:nvCxnSpPr>
          <p:cNvPr id="7" name="直線コネクタ 6"/>
          <p:cNvCxnSpPr/>
          <p:nvPr/>
        </p:nvCxnSpPr>
        <p:spPr>
          <a:xfrm flipV="1">
            <a:off x="610973"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324993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8"/>
          <p:cNvSpPr>
            <a:spLocks noChangeArrowheads="1"/>
          </p:cNvSpPr>
          <p:nvPr/>
        </p:nvSpPr>
        <p:spPr bwMode="auto">
          <a:xfrm>
            <a:off x="1846696" y="1459372"/>
            <a:ext cx="5817937" cy="1675482"/>
          </a:xfrm>
          <a:prstGeom prst="rtTriangle">
            <a:avLst/>
          </a:prstGeom>
          <a:ln>
            <a:headEnd/>
            <a:tailEnd/>
          </a:ln>
        </p:spPr>
        <p:style>
          <a:lnRef idx="1">
            <a:schemeClr val="accent2"/>
          </a:lnRef>
          <a:fillRef idx="3">
            <a:schemeClr val="accent2"/>
          </a:fillRef>
          <a:effectRef idx="2">
            <a:schemeClr val="accent2"/>
          </a:effectRef>
          <a:fontRef idx="minor">
            <a:schemeClr val="lt1"/>
          </a:fontRef>
        </p:style>
        <p:txBody>
          <a:bodyPr wrap="none" lIns="0" anchor="ctr"/>
          <a:lstStyle/>
          <a:p>
            <a:pPr algn="ctr">
              <a:spcBef>
                <a:spcPct val="50000"/>
              </a:spcBef>
            </a:pPr>
            <a:r>
              <a:rPr kumimoji="0" lang="ja-JP" altLang="en-US" sz="2400" b="1" dirty="0">
                <a:solidFill>
                  <a:prstClr val="white"/>
                </a:solidFill>
                <a:latin typeface="ＭＳ Ｐゴシック"/>
              </a:rPr>
              <a:t>インスリン分泌能低下</a:t>
            </a:r>
          </a:p>
        </p:txBody>
      </p:sp>
      <p:sp>
        <p:nvSpPr>
          <p:cNvPr id="8199" name="AutoShape 9"/>
          <p:cNvSpPr>
            <a:spLocks noChangeArrowheads="1"/>
          </p:cNvSpPr>
          <p:nvPr/>
        </p:nvSpPr>
        <p:spPr bwMode="auto">
          <a:xfrm flipH="1" flipV="1">
            <a:off x="1911350" y="826116"/>
            <a:ext cx="5688630" cy="1519238"/>
          </a:xfrm>
          <a:prstGeom prst="rtTriangle">
            <a:avLst/>
          </a:prstGeom>
          <a:ln>
            <a:headEnd/>
            <a:tailEnd/>
          </a:ln>
        </p:spPr>
        <p:style>
          <a:lnRef idx="1">
            <a:schemeClr val="accent6"/>
          </a:lnRef>
          <a:fillRef idx="3">
            <a:schemeClr val="accent6"/>
          </a:fillRef>
          <a:effectRef idx="2">
            <a:schemeClr val="accent6"/>
          </a:effectRef>
          <a:fontRef idx="minor">
            <a:schemeClr val="lt1"/>
          </a:fontRef>
        </p:style>
        <p:txBody>
          <a:bodyPr rot="10800000" wrap="none" lIns="0" tIns="0" rIns="0" bIns="0"/>
          <a:lstStyle/>
          <a:p>
            <a:pPr algn="r"/>
            <a:r>
              <a:rPr kumimoji="0" lang="ja-JP" altLang="en-US" sz="2400" b="1" dirty="0">
                <a:solidFill>
                  <a:prstClr val="white"/>
                </a:solidFill>
                <a:latin typeface="ＭＳ Ｐゴシック"/>
              </a:rPr>
              <a:t>インスリン抵抗性</a:t>
            </a:r>
          </a:p>
          <a:p>
            <a:pPr algn="r"/>
            <a:r>
              <a:rPr kumimoji="0" lang="ja-JP" altLang="en-US" sz="2400" b="1" dirty="0">
                <a:solidFill>
                  <a:prstClr val="white"/>
                </a:solidFill>
                <a:latin typeface="ＭＳ Ｐゴシック"/>
              </a:rPr>
              <a:t>増大</a:t>
            </a:r>
          </a:p>
        </p:txBody>
      </p:sp>
      <p:sp>
        <p:nvSpPr>
          <p:cNvPr id="8200" name="AutoShape 10"/>
          <p:cNvSpPr>
            <a:spLocks noChangeArrowheads="1"/>
          </p:cNvSpPr>
          <p:nvPr/>
        </p:nvSpPr>
        <p:spPr bwMode="auto">
          <a:xfrm>
            <a:off x="4376366" y="1655761"/>
            <a:ext cx="514463" cy="481089"/>
          </a:xfrm>
          <a:prstGeom prst="plus">
            <a:avLst>
              <a:gd name="adj" fmla="val 3923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spcBef>
                <a:spcPct val="50000"/>
              </a:spcBef>
            </a:pPr>
            <a:endParaRPr kumimoji="0" lang="ja-JP" altLang="en-US" dirty="0">
              <a:solidFill>
                <a:prstClr val="white"/>
              </a:solidFill>
            </a:endParaRPr>
          </a:p>
        </p:txBody>
      </p:sp>
      <p:sp>
        <p:nvSpPr>
          <p:cNvPr id="8201" name="Oval 11"/>
          <p:cNvSpPr>
            <a:spLocks noChangeArrowheads="1"/>
          </p:cNvSpPr>
          <p:nvPr/>
        </p:nvSpPr>
        <p:spPr bwMode="auto">
          <a:xfrm>
            <a:off x="1720443" y="3770651"/>
            <a:ext cx="5826307" cy="633586"/>
          </a:xfrm>
          <a:prstGeom prst="ellipse">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spcBef>
                <a:spcPct val="50000"/>
              </a:spcBef>
            </a:pPr>
            <a:r>
              <a:rPr kumimoji="0" lang="ja-JP" altLang="en-US" sz="2400" b="1" dirty="0">
                <a:solidFill>
                  <a:prstClr val="black"/>
                </a:solidFill>
                <a:latin typeface="ＭＳ Ｐゴシック"/>
              </a:rPr>
              <a:t>インスリン作用不足</a:t>
            </a:r>
          </a:p>
        </p:txBody>
      </p:sp>
      <p:sp>
        <p:nvSpPr>
          <p:cNvPr id="8202" name="Line 12"/>
          <p:cNvSpPr>
            <a:spLocks noChangeShapeType="1"/>
          </p:cNvSpPr>
          <p:nvPr/>
        </p:nvSpPr>
        <p:spPr bwMode="auto">
          <a:xfrm>
            <a:off x="4691727" y="3270323"/>
            <a:ext cx="0" cy="500327"/>
          </a:xfrm>
          <a:prstGeom prst="line">
            <a:avLst/>
          </a:prstGeom>
          <a:noFill/>
          <a:ln w="101600">
            <a:solidFill>
              <a:schemeClr val="accent3">
                <a:lumMod val="50000"/>
              </a:schemeClr>
            </a:solidFill>
            <a:round/>
            <a:headEnd/>
            <a:tailEnd type="triangle" w="med" len="med"/>
          </a:ln>
          <a:effectLst>
            <a:outerShdw blurRad="50800" dist="508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sp>
        <p:nvSpPr>
          <p:cNvPr id="8204" name="Rectangle 14"/>
          <p:cNvSpPr>
            <a:spLocks noChangeArrowheads="1"/>
          </p:cNvSpPr>
          <p:nvPr/>
        </p:nvSpPr>
        <p:spPr bwMode="auto">
          <a:xfrm>
            <a:off x="1247775" y="5507038"/>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6" name="Rectangle 16"/>
          <p:cNvSpPr>
            <a:spLocks noChangeArrowheads="1"/>
          </p:cNvSpPr>
          <p:nvPr/>
        </p:nvSpPr>
        <p:spPr bwMode="auto">
          <a:xfrm>
            <a:off x="1304925" y="5867400"/>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8" name="Rectangle 18"/>
          <p:cNvSpPr>
            <a:spLocks noChangeArrowheads="1"/>
          </p:cNvSpPr>
          <p:nvPr/>
        </p:nvSpPr>
        <p:spPr bwMode="auto">
          <a:xfrm>
            <a:off x="2249488" y="2297113"/>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9" name="AutoShape 20"/>
          <p:cNvSpPr>
            <a:spLocks noChangeArrowheads="1"/>
          </p:cNvSpPr>
          <p:nvPr/>
        </p:nvSpPr>
        <p:spPr bwMode="auto">
          <a:xfrm>
            <a:off x="1846696" y="4897438"/>
            <a:ext cx="5753284" cy="141188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wrap="none" anchor="ctr"/>
          <a:lstStyle/>
          <a:p>
            <a:pPr algn="ctr">
              <a:spcBef>
                <a:spcPct val="50000"/>
              </a:spcBef>
            </a:pPr>
            <a:endParaRPr kumimoji="0" lang="ja-JP" altLang="en-US" sz="2400" b="1" dirty="0">
              <a:solidFill>
                <a:prstClr val="white"/>
              </a:solidFill>
              <a:latin typeface="ＭＳ Ｐゴシック"/>
            </a:endParaRPr>
          </a:p>
          <a:p>
            <a:pPr algn="ctr">
              <a:spcBef>
                <a:spcPct val="50000"/>
              </a:spcBef>
            </a:pPr>
            <a:endParaRPr kumimoji="0" lang="ja-JP" altLang="en-US" sz="2400" b="1" dirty="0">
              <a:solidFill>
                <a:prstClr val="white"/>
              </a:solidFill>
              <a:latin typeface="ＭＳ Ｐゴシック"/>
            </a:endParaRPr>
          </a:p>
          <a:p>
            <a:pPr algn="ctr">
              <a:spcBef>
                <a:spcPct val="50000"/>
              </a:spcBef>
            </a:pPr>
            <a:endParaRPr kumimoji="0" lang="ja-JP" altLang="en-US" sz="2400" b="1" dirty="0">
              <a:solidFill>
                <a:prstClr val="white"/>
              </a:solidFill>
              <a:latin typeface="ＭＳ Ｐゴシック"/>
            </a:endParaRPr>
          </a:p>
          <a:p>
            <a:pPr algn="ctr">
              <a:spcBef>
                <a:spcPct val="50000"/>
              </a:spcBef>
            </a:pPr>
            <a:endParaRPr kumimoji="0" lang="ja-JP" altLang="en-US" sz="2400" b="1" dirty="0">
              <a:solidFill>
                <a:prstClr val="white"/>
              </a:solidFill>
              <a:latin typeface="ＭＳ Ｐゴシック"/>
            </a:endParaRPr>
          </a:p>
          <a:p>
            <a:pPr algn="ctr">
              <a:spcBef>
                <a:spcPct val="50000"/>
              </a:spcBef>
            </a:pPr>
            <a:r>
              <a:rPr kumimoji="0" lang="ja-JP" altLang="en-US" sz="2400" b="1" dirty="0">
                <a:solidFill>
                  <a:prstClr val="white"/>
                </a:solidFill>
                <a:latin typeface="ＭＳ Ｐゴシック"/>
              </a:rPr>
              <a:t>高血糖</a:t>
            </a:r>
          </a:p>
        </p:txBody>
      </p:sp>
      <p:sp>
        <p:nvSpPr>
          <p:cNvPr id="8210" name="AutoShape 21"/>
          <p:cNvSpPr>
            <a:spLocks noChangeArrowheads="1"/>
          </p:cNvSpPr>
          <p:nvPr/>
        </p:nvSpPr>
        <p:spPr bwMode="auto">
          <a:xfrm>
            <a:off x="3936182" y="4962892"/>
            <a:ext cx="1715938" cy="523875"/>
          </a:xfrm>
          <a:prstGeom prst="roundRect">
            <a:avLst>
              <a:gd name="adj" fmla="val 16667"/>
            </a:avLst>
          </a:prstGeom>
          <a:solidFill>
            <a:srgbClr val="E2EBF6"/>
          </a:solidFill>
          <a:ln w="9525" algn="ctr">
            <a:solidFill>
              <a:schemeClr val="tx1"/>
            </a:solidFill>
            <a:round/>
            <a:headEnd/>
            <a:tailEnd/>
          </a:ln>
        </p:spPr>
        <p:txBody>
          <a:bodyPr wrap="none" anchor="ctr"/>
          <a:lstStyle/>
          <a:p>
            <a:pPr algn="ctr">
              <a:spcBef>
                <a:spcPct val="50000"/>
              </a:spcBef>
            </a:pPr>
            <a:r>
              <a:rPr kumimoji="0" lang="ja-JP" altLang="en-US" sz="2400" b="1" dirty="0">
                <a:solidFill>
                  <a:prstClr val="black"/>
                </a:solidFill>
                <a:latin typeface="ＭＳ Ｐゴシック"/>
              </a:rPr>
              <a:t>食後高血糖</a:t>
            </a:r>
          </a:p>
        </p:txBody>
      </p:sp>
      <p:sp>
        <p:nvSpPr>
          <p:cNvPr id="8211" name="AutoShape 22"/>
          <p:cNvSpPr>
            <a:spLocks noChangeArrowheads="1"/>
          </p:cNvSpPr>
          <p:nvPr/>
        </p:nvSpPr>
        <p:spPr bwMode="auto">
          <a:xfrm>
            <a:off x="3841153" y="5837237"/>
            <a:ext cx="2026989" cy="447675"/>
          </a:xfrm>
          <a:prstGeom prst="roundRect">
            <a:avLst>
              <a:gd name="adj" fmla="val 16667"/>
            </a:avLst>
          </a:prstGeom>
          <a:solidFill>
            <a:srgbClr val="9FE6FF"/>
          </a:solidFill>
          <a:ln w="9525" algn="ctr">
            <a:solidFill>
              <a:schemeClr val="tx1"/>
            </a:solidFill>
            <a:round/>
            <a:headEnd/>
            <a:tailEnd/>
          </a:ln>
        </p:spPr>
        <p:txBody>
          <a:bodyPr wrap="none" anchor="ctr"/>
          <a:lstStyle/>
          <a:p>
            <a:pPr algn="ctr">
              <a:spcBef>
                <a:spcPct val="50000"/>
              </a:spcBef>
            </a:pPr>
            <a:r>
              <a:rPr kumimoji="0" lang="ja-JP" altLang="en-US" sz="2400" b="1" dirty="0">
                <a:solidFill>
                  <a:prstClr val="black"/>
                </a:solidFill>
                <a:latin typeface="ＭＳ Ｐゴシック"/>
              </a:rPr>
              <a:t>空腹時高血糖</a:t>
            </a:r>
          </a:p>
        </p:txBody>
      </p:sp>
      <p:sp>
        <p:nvSpPr>
          <p:cNvPr id="8212" name="Line 23"/>
          <p:cNvSpPr>
            <a:spLocks noChangeShapeType="1"/>
          </p:cNvSpPr>
          <p:nvPr/>
        </p:nvSpPr>
        <p:spPr bwMode="auto">
          <a:xfrm>
            <a:off x="4732544" y="5507038"/>
            <a:ext cx="0" cy="357774"/>
          </a:xfrm>
          <a:prstGeom prst="line">
            <a:avLst/>
          </a:prstGeom>
          <a:noFill/>
          <a:ln w="762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solidFill>
                <a:prstClr val="black"/>
              </a:solidFill>
            </a:endParaRPr>
          </a:p>
        </p:txBody>
      </p:sp>
      <p:sp>
        <p:nvSpPr>
          <p:cNvPr id="8213" name="Text Box 24"/>
          <p:cNvSpPr txBox="1">
            <a:spLocks noChangeArrowheads="1"/>
          </p:cNvSpPr>
          <p:nvPr/>
        </p:nvSpPr>
        <p:spPr bwMode="auto">
          <a:xfrm>
            <a:off x="905539" y="3729092"/>
            <a:ext cx="553998" cy="11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a:spAutoFit/>
          </a:bodyPr>
          <a:lstStyle>
            <a:lvl1pPr eaLnBrk="0" hangingPunct="0">
              <a:defRPr kumimoji="1" sz="1200">
                <a:solidFill>
                  <a:schemeClr val="tx1"/>
                </a:solidFill>
                <a:latin typeface="Verdana" pitchFamily="34" charset="0"/>
                <a:ea typeface="ＭＳ Ｐゴシック" charset="-128"/>
              </a:defRPr>
            </a:lvl1pPr>
            <a:lvl2pPr marL="742950" indent="-285750" eaLnBrk="0" hangingPunct="0">
              <a:defRPr kumimoji="1" sz="1200">
                <a:solidFill>
                  <a:schemeClr val="tx1"/>
                </a:solidFill>
                <a:latin typeface="Verdana" pitchFamily="34" charset="0"/>
                <a:ea typeface="ＭＳ Ｐゴシック" charset="-128"/>
              </a:defRPr>
            </a:lvl2pPr>
            <a:lvl3pPr marL="1143000" indent="-228600" eaLnBrk="0" hangingPunct="0">
              <a:defRPr kumimoji="1" sz="1200">
                <a:solidFill>
                  <a:schemeClr val="tx1"/>
                </a:solidFill>
                <a:latin typeface="Verdana" pitchFamily="34" charset="0"/>
                <a:ea typeface="ＭＳ Ｐゴシック" charset="-128"/>
              </a:defRPr>
            </a:lvl3pPr>
            <a:lvl4pPr marL="1600200" indent="-228600" eaLnBrk="0" hangingPunct="0">
              <a:defRPr kumimoji="1" sz="1200">
                <a:solidFill>
                  <a:schemeClr val="tx1"/>
                </a:solidFill>
                <a:latin typeface="Verdana" pitchFamily="34" charset="0"/>
                <a:ea typeface="ＭＳ Ｐゴシック" charset="-128"/>
              </a:defRPr>
            </a:lvl4pPr>
            <a:lvl5pPr marL="2057400" indent="-228600" eaLnBrk="0" hangingPunct="0">
              <a:defRPr kumimoji="1" sz="12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Verdana" pitchFamily="34" charset="0"/>
                <a:ea typeface="ＭＳ Ｐゴシック" charset="-128"/>
              </a:defRPr>
            </a:lvl9pPr>
          </a:lstStyle>
          <a:p>
            <a:pPr algn="ctr" eaLnBrk="1" hangingPunct="1">
              <a:spcBef>
                <a:spcPct val="50000"/>
              </a:spcBef>
            </a:pPr>
            <a:r>
              <a:rPr kumimoji="0" lang="ja-JP" altLang="en-US" sz="2400" b="1" dirty="0">
                <a:solidFill>
                  <a:prstClr val="black"/>
                </a:solidFill>
                <a:latin typeface="ＭＳ Ｐゴシック"/>
                <a:ea typeface="ＭＳ Ｐゴシック"/>
              </a:rPr>
              <a:t>糖毒性</a:t>
            </a:r>
          </a:p>
        </p:txBody>
      </p:sp>
      <p:sp>
        <p:nvSpPr>
          <p:cNvPr id="8242" name="Rectangle 8"/>
          <p:cNvSpPr>
            <a:spLocks noChangeArrowheads="1"/>
          </p:cNvSpPr>
          <p:nvPr/>
        </p:nvSpPr>
        <p:spPr bwMode="auto">
          <a:xfrm>
            <a:off x="2367627" y="126795"/>
            <a:ext cx="463483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50000"/>
              </a:spcBef>
            </a:pPr>
            <a:r>
              <a:rPr lang="en-US" altLang="ja-JP" sz="4000" b="1" dirty="0">
                <a:solidFill>
                  <a:srgbClr val="FF0000"/>
                </a:solidFill>
              </a:rPr>
              <a:t>2</a:t>
            </a:r>
            <a:r>
              <a:rPr lang="ja-JP" altLang="en-US" sz="4000" b="1" dirty="0">
                <a:solidFill>
                  <a:srgbClr val="FF0000"/>
                </a:solidFill>
                <a:latin typeface="ＭＳ Ｐゴシック"/>
              </a:rPr>
              <a:t>型糖尿病の病態</a:t>
            </a:r>
          </a:p>
        </p:txBody>
      </p:sp>
      <p:sp>
        <p:nvSpPr>
          <p:cNvPr id="64" name="Line 12"/>
          <p:cNvSpPr>
            <a:spLocks noChangeShapeType="1"/>
          </p:cNvSpPr>
          <p:nvPr/>
        </p:nvSpPr>
        <p:spPr bwMode="auto">
          <a:xfrm>
            <a:off x="4718075" y="4404237"/>
            <a:ext cx="0" cy="500327"/>
          </a:xfrm>
          <a:prstGeom prst="line">
            <a:avLst/>
          </a:prstGeom>
          <a:noFill/>
          <a:ln w="1016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cxnSp>
        <p:nvCxnSpPr>
          <p:cNvPr id="21" name="直線コネクタ 20"/>
          <p:cNvCxnSpPr>
            <a:stCxn id="8209" idx="1"/>
          </p:cNvCxnSpPr>
          <p:nvPr/>
        </p:nvCxnSpPr>
        <p:spPr>
          <a:xfrm flipH="1">
            <a:off x="778014" y="5603379"/>
            <a:ext cx="1068682"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flipV="1">
            <a:off x="366847" y="5864812"/>
            <a:ext cx="1479849" cy="21244"/>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827584" y="2924947"/>
            <a:ext cx="1" cy="2678928"/>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402126" y="826118"/>
            <a:ext cx="0" cy="5059938"/>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50382" y="826116"/>
            <a:ext cx="1324907" cy="0"/>
          </a:xfrm>
          <a:prstGeom prst="straightConnector1">
            <a:avLst/>
          </a:prstGeom>
          <a:ln w="889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778014" y="2924944"/>
            <a:ext cx="1053822" cy="0"/>
          </a:xfrm>
          <a:prstGeom prst="straightConnector1">
            <a:avLst/>
          </a:prstGeom>
          <a:ln w="889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角丸四角形吹き出し 23"/>
          <p:cNvSpPr/>
          <p:nvPr/>
        </p:nvSpPr>
        <p:spPr>
          <a:xfrm>
            <a:off x="6778434" y="2104192"/>
            <a:ext cx="2365565" cy="1236905"/>
          </a:xfrm>
          <a:prstGeom prst="wedgeRoundRectCallout">
            <a:avLst>
              <a:gd name="adj1" fmla="val -28157"/>
              <a:gd name="adj2" fmla="val -81320"/>
              <a:gd name="adj3" fmla="val 16667"/>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rPr>
              <a:t>インスリン抵抗性</a:t>
            </a:r>
          </a:p>
          <a:p>
            <a:r>
              <a:rPr lang="ja-JP" altLang="en-US" dirty="0">
                <a:solidFill>
                  <a:schemeClr val="tx1"/>
                </a:solidFill>
              </a:rPr>
              <a:t>インスリン作用阻害因子がインスリン作用を妨げている状態</a:t>
            </a:r>
          </a:p>
        </p:txBody>
      </p:sp>
      <p:sp>
        <p:nvSpPr>
          <p:cNvPr id="25" name="テキスト ボックス 24"/>
          <p:cNvSpPr txBox="1"/>
          <p:nvPr/>
        </p:nvSpPr>
        <p:spPr>
          <a:xfrm>
            <a:off x="3459540" y="6318421"/>
            <a:ext cx="5719836" cy="307777"/>
          </a:xfrm>
          <a:prstGeom prst="rect">
            <a:avLst/>
          </a:prstGeom>
          <a:noFill/>
        </p:spPr>
        <p:txBody>
          <a:bodyPr wrap="none" rtlCol="0">
            <a:spAutoFit/>
          </a:bodyPr>
          <a:lstStyle/>
          <a:p>
            <a:r>
              <a:rPr kumimoji="1" lang="ja-JP" altLang="en-US" sz="1400" dirty="0"/>
              <a:t>日本糖尿病学会編：糖尿病治療ガイド</a:t>
            </a:r>
            <a:r>
              <a:rPr kumimoji="1" lang="en-US" altLang="ja-JP" sz="1400" dirty="0"/>
              <a:t>2016-2017</a:t>
            </a:r>
            <a:r>
              <a:rPr lang="en-US" altLang="ja-JP" sz="1400" dirty="0"/>
              <a:t>,</a:t>
            </a:r>
            <a:r>
              <a:rPr lang="ja-JP" altLang="en-US" sz="1400" dirty="0"/>
              <a:t>文光堂</a:t>
            </a:r>
            <a:r>
              <a:rPr lang="en-US" altLang="ja-JP" sz="1400" dirty="0"/>
              <a:t>,2016</a:t>
            </a:r>
            <a:r>
              <a:rPr lang="ja-JP" altLang="en-US" sz="1400" dirty="0"/>
              <a:t>より改変</a:t>
            </a:r>
            <a:endParaRPr kumimoji="1" lang="ja-JP" altLang="en-US" sz="1400" dirty="0"/>
          </a:p>
        </p:txBody>
      </p:sp>
    </p:spTree>
    <p:extLst>
      <p:ext uri="{BB962C8B-B14F-4D97-AF65-F5344CB8AC3E}">
        <p14:creationId xmlns:p14="http://schemas.microsoft.com/office/powerpoint/2010/main" val="18819794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9"/>
          <p:cNvSpPr txBox="1">
            <a:spLocks noChangeArrowheads="1"/>
          </p:cNvSpPr>
          <p:nvPr/>
        </p:nvSpPr>
        <p:spPr bwMode="auto">
          <a:xfrm>
            <a:off x="698500" y="6530975"/>
            <a:ext cx="381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i="1" dirty="0">
                <a:cs typeface="Arial" pitchFamily="34" charset="0"/>
              </a:rPr>
              <a:t>伊藤千賀子：医学のあゆみ</a:t>
            </a:r>
            <a:r>
              <a:rPr lang="en-US" altLang="ja-JP" sz="1400" b="1" i="1" dirty="0">
                <a:cs typeface="Arial" pitchFamily="34" charset="0"/>
              </a:rPr>
              <a:t>.156</a:t>
            </a:r>
            <a:r>
              <a:rPr lang="ja-JP" altLang="en-US" sz="1400" b="1" i="1" dirty="0">
                <a:cs typeface="Arial" pitchFamily="34" charset="0"/>
              </a:rPr>
              <a:t>（</a:t>
            </a:r>
            <a:r>
              <a:rPr lang="en-US" altLang="ja-JP" sz="1400" b="1" i="1" dirty="0">
                <a:cs typeface="Arial" pitchFamily="34" charset="0"/>
              </a:rPr>
              <a:t>13</a:t>
            </a:r>
            <a:r>
              <a:rPr lang="ja-JP" altLang="en-US" sz="1400" b="1" i="1" dirty="0">
                <a:cs typeface="Arial" pitchFamily="34" charset="0"/>
              </a:rPr>
              <a:t>）</a:t>
            </a:r>
            <a:r>
              <a:rPr lang="en-US" altLang="ja-JP" sz="1400" b="1" i="1" dirty="0">
                <a:cs typeface="Arial" pitchFamily="34" charset="0"/>
              </a:rPr>
              <a:t>:968,1991.</a:t>
            </a:r>
          </a:p>
        </p:txBody>
      </p:sp>
      <p:sp>
        <p:nvSpPr>
          <p:cNvPr id="5123" name="Text Box 3"/>
          <p:cNvSpPr txBox="1">
            <a:spLocks noChangeArrowheads="1"/>
          </p:cNvSpPr>
          <p:nvPr/>
        </p:nvSpPr>
        <p:spPr bwMode="auto">
          <a:xfrm>
            <a:off x="1122363" y="1798638"/>
            <a:ext cx="1914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a:latin typeface="ＭＳ Ｐゴシック" pitchFamily="50" charset="-128"/>
                <a:cs typeface="Arial" pitchFamily="34" charset="0"/>
              </a:rPr>
              <a:t>糖尿病移行群</a:t>
            </a:r>
            <a:r>
              <a:rPr lang="ja-JP" altLang="en-US" sz="1400" b="1" dirty="0">
                <a:ea typeface="ＭＳ ゴシック" pitchFamily="49" charset="-128"/>
                <a:cs typeface="Arial" pitchFamily="34" charset="0"/>
              </a:rPr>
              <a:t>（</a:t>
            </a:r>
            <a:r>
              <a:rPr lang="en-US" altLang="ja-JP" sz="1400" b="1" dirty="0">
                <a:ea typeface="ＭＳ ゴシック" pitchFamily="49" charset="-128"/>
                <a:cs typeface="Arial" pitchFamily="34" charset="0"/>
              </a:rPr>
              <a:t>507</a:t>
            </a:r>
            <a:r>
              <a:rPr lang="ja-JP" altLang="en-US" sz="1400" b="1" dirty="0">
                <a:ea typeface="ＭＳ ゴシック" pitchFamily="49" charset="-128"/>
                <a:cs typeface="Arial" pitchFamily="34" charset="0"/>
              </a:rPr>
              <a:t>例）</a:t>
            </a:r>
            <a:endParaRPr lang="en-US" altLang="ja-JP" sz="1400" b="1" dirty="0">
              <a:ea typeface="ＭＳ ゴシック" pitchFamily="49" charset="-128"/>
              <a:cs typeface="Arial" pitchFamily="34" charset="0"/>
            </a:endParaRPr>
          </a:p>
        </p:txBody>
      </p:sp>
      <p:sp>
        <p:nvSpPr>
          <p:cNvPr id="5124" name="Text Box 4"/>
          <p:cNvSpPr txBox="1">
            <a:spLocks noChangeArrowheads="1"/>
          </p:cNvSpPr>
          <p:nvPr/>
        </p:nvSpPr>
        <p:spPr bwMode="auto">
          <a:xfrm>
            <a:off x="2667000" y="2586038"/>
            <a:ext cx="1414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a:latin typeface="ＭＳ Ｐゴシック" pitchFamily="50" charset="-128"/>
                <a:cs typeface="Arial" pitchFamily="34" charset="0"/>
              </a:rPr>
              <a:t>対照群</a:t>
            </a:r>
            <a:r>
              <a:rPr lang="ja-JP" altLang="en-US" sz="1400" b="1" dirty="0">
                <a:ea typeface="ＭＳ ゴシック" pitchFamily="49" charset="-128"/>
                <a:cs typeface="Arial" pitchFamily="34" charset="0"/>
              </a:rPr>
              <a:t>（</a:t>
            </a:r>
            <a:r>
              <a:rPr lang="en-US" altLang="ja-JP" sz="1400" b="1" dirty="0">
                <a:ea typeface="ＭＳ ゴシック" pitchFamily="49" charset="-128"/>
                <a:cs typeface="Arial" pitchFamily="34" charset="0"/>
              </a:rPr>
              <a:t>507</a:t>
            </a:r>
            <a:r>
              <a:rPr lang="ja-JP" altLang="en-US" sz="1400" b="1" dirty="0">
                <a:ea typeface="ＭＳ ゴシック" pitchFamily="49" charset="-128"/>
                <a:cs typeface="Arial" pitchFamily="34" charset="0"/>
              </a:rPr>
              <a:t>例）</a:t>
            </a:r>
            <a:endParaRPr lang="en-US" altLang="ja-JP" sz="1400" b="1" dirty="0">
              <a:ea typeface="ＭＳ ゴシック" pitchFamily="49" charset="-128"/>
              <a:cs typeface="Arial" pitchFamily="34" charset="0"/>
            </a:endParaRPr>
          </a:p>
        </p:txBody>
      </p:sp>
      <p:sp>
        <p:nvSpPr>
          <p:cNvPr id="5125" name="Text Box 5"/>
          <p:cNvSpPr txBox="1">
            <a:spLocks noChangeArrowheads="1"/>
          </p:cNvSpPr>
          <p:nvPr/>
        </p:nvSpPr>
        <p:spPr bwMode="auto">
          <a:xfrm>
            <a:off x="3263900" y="874713"/>
            <a:ext cx="1139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a:ea typeface="ＭＳ ゴシック" pitchFamily="49" charset="-128"/>
                <a:cs typeface="Arial" pitchFamily="34" charset="0"/>
              </a:rPr>
              <a:t>　*   ：</a:t>
            </a:r>
            <a:r>
              <a:rPr lang="en-US" altLang="ja-JP" sz="1400" b="1" dirty="0">
                <a:ea typeface="ＭＳ ゴシック" pitchFamily="49" charset="-128"/>
                <a:cs typeface="Arial" pitchFamily="34" charset="0"/>
              </a:rPr>
              <a:t>p&lt;0.05</a:t>
            </a:r>
          </a:p>
        </p:txBody>
      </p:sp>
      <p:sp>
        <p:nvSpPr>
          <p:cNvPr id="5126" name="Text Box 6"/>
          <p:cNvSpPr txBox="1">
            <a:spLocks noChangeArrowheads="1"/>
          </p:cNvSpPr>
          <p:nvPr/>
        </p:nvSpPr>
        <p:spPr bwMode="auto">
          <a:xfrm>
            <a:off x="3354388" y="1035050"/>
            <a:ext cx="1130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dirty="0">
                <a:ea typeface="ＭＳ ゴシック" pitchFamily="49" charset="-128"/>
                <a:cs typeface="Arial" pitchFamily="34" charset="0"/>
              </a:rPr>
              <a:t>**</a:t>
            </a:r>
            <a:r>
              <a:rPr lang="ja-JP" altLang="en-US" sz="1400" b="1" dirty="0">
                <a:ea typeface="ＭＳ ゴシック" pitchFamily="49" charset="-128"/>
                <a:cs typeface="Arial" pitchFamily="34" charset="0"/>
              </a:rPr>
              <a:t>   ：</a:t>
            </a:r>
            <a:r>
              <a:rPr lang="en-US" altLang="ja-JP" sz="1400" b="1" dirty="0">
                <a:ea typeface="ＭＳ ゴシック" pitchFamily="49" charset="-128"/>
                <a:cs typeface="Arial" pitchFamily="34" charset="0"/>
              </a:rPr>
              <a:t>p&lt;0.001</a:t>
            </a:r>
          </a:p>
        </p:txBody>
      </p:sp>
      <p:sp>
        <p:nvSpPr>
          <p:cNvPr id="5127" name="Text Box 7"/>
          <p:cNvSpPr txBox="1">
            <a:spLocks noChangeArrowheads="1"/>
          </p:cNvSpPr>
          <p:nvPr/>
        </p:nvSpPr>
        <p:spPr bwMode="auto">
          <a:xfrm>
            <a:off x="1603375" y="3346450"/>
            <a:ext cx="1581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a:latin typeface="ＭＳ Ｐゴシック" pitchFamily="50" charset="-128"/>
                <a:cs typeface="Arial" pitchFamily="34" charset="0"/>
              </a:rPr>
              <a:t>発症までの期間（年）</a:t>
            </a:r>
          </a:p>
        </p:txBody>
      </p:sp>
      <p:sp>
        <p:nvSpPr>
          <p:cNvPr id="5128" name="Text Box 8"/>
          <p:cNvSpPr txBox="1">
            <a:spLocks noChangeArrowheads="1"/>
          </p:cNvSpPr>
          <p:nvPr/>
        </p:nvSpPr>
        <p:spPr bwMode="auto">
          <a:xfrm>
            <a:off x="215900" y="1265238"/>
            <a:ext cx="276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dirty="0">
                <a:cs typeface="Arial" pitchFamily="34" charset="0"/>
              </a:rPr>
              <a:t>空腹時血糖値</a:t>
            </a:r>
          </a:p>
        </p:txBody>
      </p:sp>
      <p:sp>
        <p:nvSpPr>
          <p:cNvPr id="5129" name="Line 9"/>
          <p:cNvSpPr>
            <a:spLocks noChangeShapeType="1"/>
          </p:cNvSpPr>
          <p:nvPr/>
        </p:nvSpPr>
        <p:spPr bwMode="auto">
          <a:xfrm flipV="1">
            <a:off x="3930650" y="3040063"/>
            <a:ext cx="0" cy="1603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130" name="Text Box 10"/>
          <p:cNvSpPr txBox="1">
            <a:spLocks noChangeArrowheads="1"/>
          </p:cNvSpPr>
          <p:nvPr/>
        </p:nvSpPr>
        <p:spPr bwMode="auto">
          <a:xfrm>
            <a:off x="225425" y="898525"/>
            <a:ext cx="769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b="1" dirty="0">
                <a:ea typeface="ＭＳ ゴシック" pitchFamily="49" charset="-128"/>
                <a:cs typeface="Arial" pitchFamily="34" charset="0"/>
              </a:rPr>
              <a:t>（</a:t>
            </a:r>
            <a:r>
              <a:rPr lang="en-US" altLang="ja-JP" sz="1200" b="1" dirty="0">
                <a:ea typeface="ＭＳ ゴシック" pitchFamily="49" charset="-128"/>
                <a:cs typeface="Arial" pitchFamily="34" charset="0"/>
              </a:rPr>
              <a:t>mg/</a:t>
            </a:r>
            <a:r>
              <a:rPr lang="en-US" altLang="ja-JP" sz="1200" b="1" dirty="0" err="1">
                <a:ea typeface="ＭＳ ゴシック" pitchFamily="49" charset="-128"/>
                <a:cs typeface="Arial" pitchFamily="34" charset="0"/>
              </a:rPr>
              <a:t>dL</a:t>
            </a:r>
            <a:r>
              <a:rPr lang="ja-JP" altLang="en-US" sz="1200" b="1">
                <a:ea typeface="ＭＳ ゴシック" pitchFamily="49" charset="-128"/>
                <a:cs typeface="Arial" pitchFamily="34" charset="0"/>
              </a:rPr>
              <a:t>）</a:t>
            </a:r>
            <a:endParaRPr lang="en-US" altLang="ja-JP" sz="1200" b="1">
              <a:ea typeface="ＭＳ ゴシック" pitchFamily="49" charset="-128"/>
              <a:cs typeface="Arial" pitchFamily="34" charset="0"/>
            </a:endParaRPr>
          </a:p>
        </p:txBody>
      </p:sp>
      <p:sp>
        <p:nvSpPr>
          <p:cNvPr id="5131" name="Line 17"/>
          <p:cNvSpPr>
            <a:spLocks noChangeShapeType="1"/>
          </p:cNvSpPr>
          <p:nvPr/>
        </p:nvSpPr>
        <p:spPr bwMode="auto">
          <a:xfrm>
            <a:off x="955675" y="1063625"/>
            <a:ext cx="0" cy="1758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2" name="Line 18"/>
          <p:cNvSpPr>
            <a:spLocks noChangeShapeType="1"/>
          </p:cNvSpPr>
          <p:nvPr/>
        </p:nvSpPr>
        <p:spPr bwMode="auto">
          <a:xfrm>
            <a:off x="955675" y="2862263"/>
            <a:ext cx="0" cy="158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3" name="Line 19"/>
          <p:cNvSpPr>
            <a:spLocks noChangeShapeType="1"/>
          </p:cNvSpPr>
          <p:nvPr/>
        </p:nvSpPr>
        <p:spPr bwMode="auto">
          <a:xfrm>
            <a:off x="955675" y="3021013"/>
            <a:ext cx="3200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4" name="Freeform 21"/>
          <p:cNvSpPr>
            <a:spLocks noChangeAspect="1"/>
          </p:cNvSpPr>
          <p:nvPr/>
        </p:nvSpPr>
        <p:spPr bwMode="auto">
          <a:xfrm>
            <a:off x="803275" y="2854325"/>
            <a:ext cx="230188" cy="15875"/>
          </a:xfrm>
          <a:custGeom>
            <a:avLst/>
            <a:gdLst>
              <a:gd name="T0" fmla="*/ 0 w 432"/>
              <a:gd name="T1" fmla="*/ 0 h 48"/>
              <a:gd name="T2" fmla="*/ 0 w 432"/>
              <a:gd name="T3" fmla="*/ 0 h 48"/>
              <a:gd name="T4" fmla="*/ 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0" y="48"/>
                </a:moveTo>
                <a:cubicBezTo>
                  <a:pt x="48" y="24"/>
                  <a:pt x="96" y="0"/>
                  <a:pt x="144" y="0"/>
                </a:cubicBezTo>
                <a:cubicBezTo>
                  <a:pt x="192" y="0"/>
                  <a:pt x="240" y="48"/>
                  <a:pt x="288" y="48"/>
                </a:cubicBezTo>
                <a:cubicBezTo>
                  <a:pt x="336" y="48"/>
                  <a:pt x="384" y="24"/>
                  <a:pt x="43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35" name="Freeform 22"/>
          <p:cNvSpPr>
            <a:spLocks noChangeAspect="1"/>
          </p:cNvSpPr>
          <p:nvPr/>
        </p:nvSpPr>
        <p:spPr bwMode="auto">
          <a:xfrm>
            <a:off x="803275" y="2816225"/>
            <a:ext cx="230188" cy="15875"/>
          </a:xfrm>
          <a:custGeom>
            <a:avLst/>
            <a:gdLst>
              <a:gd name="T0" fmla="*/ 0 w 432"/>
              <a:gd name="T1" fmla="*/ 0 h 48"/>
              <a:gd name="T2" fmla="*/ 0 w 432"/>
              <a:gd name="T3" fmla="*/ 0 h 48"/>
              <a:gd name="T4" fmla="*/ 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0" y="48"/>
                </a:moveTo>
                <a:cubicBezTo>
                  <a:pt x="48" y="24"/>
                  <a:pt x="96" y="0"/>
                  <a:pt x="144" y="0"/>
                </a:cubicBezTo>
                <a:cubicBezTo>
                  <a:pt x="192" y="0"/>
                  <a:pt x="240" y="48"/>
                  <a:pt x="288" y="48"/>
                </a:cubicBezTo>
                <a:cubicBezTo>
                  <a:pt x="336" y="48"/>
                  <a:pt x="384" y="24"/>
                  <a:pt x="43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36" name="Line 23"/>
          <p:cNvSpPr>
            <a:spLocks noChangeShapeType="1"/>
          </p:cNvSpPr>
          <p:nvPr/>
        </p:nvSpPr>
        <p:spPr bwMode="auto">
          <a:xfrm>
            <a:off x="879475" y="1223963"/>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7" name="Text Box 24"/>
          <p:cNvSpPr txBox="1">
            <a:spLocks noChangeArrowheads="1"/>
          </p:cNvSpPr>
          <p:nvPr/>
        </p:nvSpPr>
        <p:spPr bwMode="auto">
          <a:xfrm>
            <a:off x="581025" y="1136650"/>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180</a:t>
            </a:r>
          </a:p>
        </p:txBody>
      </p:sp>
      <p:sp>
        <p:nvSpPr>
          <p:cNvPr id="5138" name="Line 25"/>
          <p:cNvSpPr>
            <a:spLocks noChangeShapeType="1"/>
          </p:cNvSpPr>
          <p:nvPr/>
        </p:nvSpPr>
        <p:spPr bwMode="auto">
          <a:xfrm>
            <a:off x="879475" y="1517650"/>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9" name="Text Box 26"/>
          <p:cNvSpPr txBox="1">
            <a:spLocks noChangeArrowheads="1"/>
          </p:cNvSpPr>
          <p:nvPr/>
        </p:nvSpPr>
        <p:spPr bwMode="auto">
          <a:xfrm>
            <a:off x="581025" y="1430338"/>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160</a:t>
            </a:r>
          </a:p>
        </p:txBody>
      </p:sp>
      <p:sp>
        <p:nvSpPr>
          <p:cNvPr id="5140" name="Line 27"/>
          <p:cNvSpPr>
            <a:spLocks noChangeShapeType="1"/>
          </p:cNvSpPr>
          <p:nvPr/>
        </p:nvSpPr>
        <p:spPr bwMode="auto">
          <a:xfrm>
            <a:off x="879475" y="1797050"/>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41" name="Text Box 28"/>
          <p:cNvSpPr txBox="1">
            <a:spLocks noChangeArrowheads="1"/>
          </p:cNvSpPr>
          <p:nvPr/>
        </p:nvSpPr>
        <p:spPr bwMode="auto">
          <a:xfrm>
            <a:off x="581025" y="1703388"/>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140</a:t>
            </a:r>
          </a:p>
        </p:txBody>
      </p:sp>
      <p:sp>
        <p:nvSpPr>
          <p:cNvPr id="5142" name="Line 29"/>
          <p:cNvSpPr>
            <a:spLocks noChangeShapeType="1"/>
          </p:cNvSpPr>
          <p:nvPr/>
        </p:nvSpPr>
        <p:spPr bwMode="auto">
          <a:xfrm>
            <a:off x="879475" y="2117725"/>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43" name="Text Box 30"/>
          <p:cNvSpPr txBox="1">
            <a:spLocks noChangeArrowheads="1"/>
          </p:cNvSpPr>
          <p:nvPr/>
        </p:nvSpPr>
        <p:spPr bwMode="auto">
          <a:xfrm>
            <a:off x="581025" y="2016125"/>
            <a:ext cx="25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120</a:t>
            </a:r>
          </a:p>
        </p:txBody>
      </p:sp>
      <p:sp>
        <p:nvSpPr>
          <p:cNvPr id="5144" name="Line 31"/>
          <p:cNvSpPr>
            <a:spLocks noChangeShapeType="1"/>
          </p:cNvSpPr>
          <p:nvPr/>
        </p:nvSpPr>
        <p:spPr bwMode="auto">
          <a:xfrm>
            <a:off x="879475" y="2397125"/>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45" name="Text Box 32"/>
          <p:cNvSpPr txBox="1">
            <a:spLocks noChangeArrowheads="1"/>
          </p:cNvSpPr>
          <p:nvPr/>
        </p:nvSpPr>
        <p:spPr bwMode="auto">
          <a:xfrm>
            <a:off x="581025" y="2301875"/>
            <a:ext cx="254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100</a:t>
            </a:r>
          </a:p>
        </p:txBody>
      </p:sp>
      <p:sp>
        <p:nvSpPr>
          <p:cNvPr id="5146" name="Line 33"/>
          <p:cNvSpPr>
            <a:spLocks noChangeShapeType="1"/>
          </p:cNvSpPr>
          <p:nvPr/>
        </p:nvSpPr>
        <p:spPr bwMode="auto">
          <a:xfrm>
            <a:off x="879475" y="2676525"/>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47" name="Text Box 34"/>
          <p:cNvSpPr txBox="1">
            <a:spLocks noChangeArrowheads="1"/>
          </p:cNvSpPr>
          <p:nvPr/>
        </p:nvSpPr>
        <p:spPr bwMode="auto">
          <a:xfrm>
            <a:off x="665163" y="25892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80</a:t>
            </a:r>
          </a:p>
        </p:txBody>
      </p:sp>
      <p:sp>
        <p:nvSpPr>
          <p:cNvPr id="5148" name="Text Box 35"/>
          <p:cNvSpPr txBox="1">
            <a:spLocks noChangeArrowheads="1"/>
          </p:cNvSpPr>
          <p:nvPr/>
        </p:nvSpPr>
        <p:spPr bwMode="auto">
          <a:xfrm>
            <a:off x="750888" y="2932113"/>
            <a:ext cx="84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0</a:t>
            </a:r>
          </a:p>
        </p:txBody>
      </p:sp>
      <p:sp>
        <p:nvSpPr>
          <p:cNvPr id="5149" name="Text Box 36"/>
          <p:cNvSpPr txBox="1">
            <a:spLocks noChangeArrowheads="1"/>
          </p:cNvSpPr>
          <p:nvPr/>
        </p:nvSpPr>
        <p:spPr bwMode="auto">
          <a:xfrm>
            <a:off x="898525" y="3098800"/>
            <a:ext cx="1857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a:t>
            </a:r>
          </a:p>
        </p:txBody>
      </p:sp>
      <p:sp>
        <p:nvSpPr>
          <p:cNvPr id="5150" name="Text Box 37"/>
          <p:cNvSpPr txBox="1">
            <a:spLocks noChangeArrowheads="1"/>
          </p:cNvSpPr>
          <p:nvPr/>
        </p:nvSpPr>
        <p:spPr bwMode="auto">
          <a:xfrm>
            <a:off x="1057275" y="3092450"/>
            <a:ext cx="266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-16</a:t>
            </a:r>
          </a:p>
        </p:txBody>
      </p:sp>
      <p:sp>
        <p:nvSpPr>
          <p:cNvPr id="5151" name="Text Box 38"/>
          <p:cNvSpPr txBox="1">
            <a:spLocks noChangeArrowheads="1"/>
          </p:cNvSpPr>
          <p:nvPr/>
        </p:nvSpPr>
        <p:spPr bwMode="auto">
          <a:xfrm>
            <a:off x="1362075" y="3092450"/>
            <a:ext cx="273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-15</a:t>
            </a:r>
          </a:p>
        </p:txBody>
      </p:sp>
      <p:sp>
        <p:nvSpPr>
          <p:cNvPr id="5152" name="Text Box 39"/>
          <p:cNvSpPr txBox="1">
            <a:spLocks noChangeArrowheads="1"/>
          </p:cNvSpPr>
          <p:nvPr/>
        </p:nvSpPr>
        <p:spPr bwMode="auto">
          <a:xfrm>
            <a:off x="1666875" y="3092450"/>
            <a:ext cx="273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-13</a:t>
            </a:r>
          </a:p>
        </p:txBody>
      </p:sp>
      <p:sp>
        <p:nvSpPr>
          <p:cNvPr id="5153" name="Text Box 40"/>
          <p:cNvSpPr txBox="1">
            <a:spLocks noChangeArrowheads="1"/>
          </p:cNvSpPr>
          <p:nvPr/>
        </p:nvSpPr>
        <p:spPr bwMode="auto">
          <a:xfrm>
            <a:off x="1978025" y="3092450"/>
            <a:ext cx="234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-11</a:t>
            </a:r>
          </a:p>
        </p:txBody>
      </p:sp>
      <p:sp>
        <p:nvSpPr>
          <p:cNvPr id="5154" name="Text Box 41"/>
          <p:cNvSpPr txBox="1">
            <a:spLocks noChangeArrowheads="1"/>
          </p:cNvSpPr>
          <p:nvPr/>
        </p:nvSpPr>
        <p:spPr bwMode="auto">
          <a:xfrm>
            <a:off x="2314575" y="3092450"/>
            <a:ext cx="209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-9</a:t>
            </a:r>
          </a:p>
        </p:txBody>
      </p:sp>
      <p:sp>
        <p:nvSpPr>
          <p:cNvPr id="5155" name="Text Box 42"/>
          <p:cNvSpPr txBox="1">
            <a:spLocks noChangeArrowheads="1"/>
          </p:cNvSpPr>
          <p:nvPr/>
        </p:nvSpPr>
        <p:spPr bwMode="auto">
          <a:xfrm>
            <a:off x="2613025" y="3092450"/>
            <a:ext cx="184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-7</a:t>
            </a:r>
          </a:p>
        </p:txBody>
      </p:sp>
      <p:sp>
        <p:nvSpPr>
          <p:cNvPr id="5156" name="Text Box 43"/>
          <p:cNvSpPr txBox="1">
            <a:spLocks noChangeArrowheads="1"/>
          </p:cNvSpPr>
          <p:nvPr/>
        </p:nvSpPr>
        <p:spPr bwMode="auto">
          <a:xfrm>
            <a:off x="2917825" y="3092450"/>
            <a:ext cx="171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-5</a:t>
            </a:r>
          </a:p>
        </p:txBody>
      </p:sp>
      <p:sp>
        <p:nvSpPr>
          <p:cNvPr id="5157" name="Text Box 44"/>
          <p:cNvSpPr txBox="1">
            <a:spLocks noChangeArrowheads="1"/>
          </p:cNvSpPr>
          <p:nvPr/>
        </p:nvSpPr>
        <p:spPr bwMode="auto">
          <a:xfrm>
            <a:off x="3222625" y="3092450"/>
            <a:ext cx="165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-3</a:t>
            </a:r>
          </a:p>
        </p:txBody>
      </p:sp>
      <p:sp>
        <p:nvSpPr>
          <p:cNvPr id="5158" name="Text Box 45"/>
          <p:cNvSpPr txBox="1">
            <a:spLocks noChangeArrowheads="1"/>
          </p:cNvSpPr>
          <p:nvPr/>
        </p:nvSpPr>
        <p:spPr bwMode="auto">
          <a:xfrm>
            <a:off x="3527425" y="3092450"/>
            <a:ext cx="158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a:t>
            </a:r>
          </a:p>
        </p:txBody>
      </p:sp>
      <p:sp>
        <p:nvSpPr>
          <p:cNvPr id="5159" name="Text Box 47"/>
          <p:cNvSpPr txBox="1">
            <a:spLocks noChangeArrowheads="1"/>
          </p:cNvSpPr>
          <p:nvPr/>
        </p:nvSpPr>
        <p:spPr bwMode="auto">
          <a:xfrm>
            <a:off x="1096963" y="2206625"/>
            <a:ext cx="6985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0" name="Text Box 48"/>
          <p:cNvSpPr txBox="1">
            <a:spLocks noChangeArrowheads="1"/>
          </p:cNvSpPr>
          <p:nvPr/>
        </p:nvSpPr>
        <p:spPr bwMode="auto">
          <a:xfrm>
            <a:off x="1701800" y="2089150"/>
            <a:ext cx="1412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1" name="Text Box 49"/>
          <p:cNvSpPr txBox="1">
            <a:spLocks noChangeArrowheads="1"/>
          </p:cNvSpPr>
          <p:nvPr/>
        </p:nvSpPr>
        <p:spPr bwMode="auto">
          <a:xfrm>
            <a:off x="2006600" y="2128838"/>
            <a:ext cx="1412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2" name="Text Box 50"/>
          <p:cNvSpPr txBox="1">
            <a:spLocks noChangeArrowheads="1"/>
          </p:cNvSpPr>
          <p:nvPr/>
        </p:nvSpPr>
        <p:spPr bwMode="auto">
          <a:xfrm>
            <a:off x="2333625" y="2085975"/>
            <a:ext cx="1412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3" name="Text Box 51"/>
          <p:cNvSpPr txBox="1">
            <a:spLocks noChangeArrowheads="1"/>
          </p:cNvSpPr>
          <p:nvPr/>
        </p:nvSpPr>
        <p:spPr bwMode="auto">
          <a:xfrm>
            <a:off x="2616200" y="2085975"/>
            <a:ext cx="1412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4" name="Text Box 52"/>
          <p:cNvSpPr txBox="1">
            <a:spLocks noChangeArrowheads="1"/>
          </p:cNvSpPr>
          <p:nvPr/>
        </p:nvSpPr>
        <p:spPr bwMode="auto">
          <a:xfrm>
            <a:off x="2911475" y="2043113"/>
            <a:ext cx="141288"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5" name="Text Box 53"/>
          <p:cNvSpPr txBox="1">
            <a:spLocks noChangeArrowheads="1"/>
          </p:cNvSpPr>
          <p:nvPr/>
        </p:nvSpPr>
        <p:spPr bwMode="auto">
          <a:xfrm>
            <a:off x="3265488" y="1936750"/>
            <a:ext cx="141287"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6" name="Text Box 54"/>
          <p:cNvSpPr txBox="1">
            <a:spLocks noChangeArrowheads="1"/>
          </p:cNvSpPr>
          <p:nvPr/>
        </p:nvSpPr>
        <p:spPr bwMode="auto">
          <a:xfrm>
            <a:off x="3684588" y="2055813"/>
            <a:ext cx="141287"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7" name="Text Box 55"/>
          <p:cNvSpPr txBox="1">
            <a:spLocks noChangeArrowheads="1"/>
          </p:cNvSpPr>
          <p:nvPr/>
        </p:nvSpPr>
        <p:spPr bwMode="auto">
          <a:xfrm>
            <a:off x="3854450" y="1281113"/>
            <a:ext cx="141288"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168" name="Line 92"/>
          <p:cNvSpPr>
            <a:spLocks noChangeShapeType="1"/>
          </p:cNvSpPr>
          <p:nvPr/>
        </p:nvSpPr>
        <p:spPr bwMode="auto">
          <a:xfrm>
            <a:off x="11842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9" name="Line 93"/>
          <p:cNvSpPr>
            <a:spLocks noChangeShapeType="1"/>
          </p:cNvSpPr>
          <p:nvPr/>
        </p:nvSpPr>
        <p:spPr bwMode="auto">
          <a:xfrm>
            <a:off x="14890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0" name="Line 94"/>
          <p:cNvSpPr>
            <a:spLocks noChangeShapeType="1"/>
          </p:cNvSpPr>
          <p:nvPr/>
        </p:nvSpPr>
        <p:spPr bwMode="auto">
          <a:xfrm>
            <a:off x="17938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1" name="Line 95"/>
          <p:cNvSpPr>
            <a:spLocks noChangeShapeType="1"/>
          </p:cNvSpPr>
          <p:nvPr/>
        </p:nvSpPr>
        <p:spPr bwMode="auto">
          <a:xfrm>
            <a:off x="20986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2" name="Line 96"/>
          <p:cNvSpPr>
            <a:spLocks noChangeShapeType="1"/>
          </p:cNvSpPr>
          <p:nvPr/>
        </p:nvSpPr>
        <p:spPr bwMode="auto">
          <a:xfrm>
            <a:off x="24034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3" name="Line 97"/>
          <p:cNvSpPr>
            <a:spLocks noChangeShapeType="1"/>
          </p:cNvSpPr>
          <p:nvPr/>
        </p:nvSpPr>
        <p:spPr bwMode="auto">
          <a:xfrm>
            <a:off x="27082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4" name="Line 98"/>
          <p:cNvSpPr>
            <a:spLocks noChangeShapeType="1"/>
          </p:cNvSpPr>
          <p:nvPr/>
        </p:nvSpPr>
        <p:spPr bwMode="auto">
          <a:xfrm>
            <a:off x="30130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5" name="Line 99"/>
          <p:cNvSpPr>
            <a:spLocks noChangeShapeType="1"/>
          </p:cNvSpPr>
          <p:nvPr/>
        </p:nvSpPr>
        <p:spPr bwMode="auto">
          <a:xfrm>
            <a:off x="33178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6" name="Line 100"/>
          <p:cNvSpPr>
            <a:spLocks noChangeShapeType="1"/>
          </p:cNvSpPr>
          <p:nvPr/>
        </p:nvSpPr>
        <p:spPr bwMode="auto">
          <a:xfrm>
            <a:off x="36226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7" name="Line 101"/>
          <p:cNvSpPr>
            <a:spLocks noChangeShapeType="1"/>
          </p:cNvSpPr>
          <p:nvPr/>
        </p:nvSpPr>
        <p:spPr bwMode="auto">
          <a:xfrm>
            <a:off x="3927475" y="303212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8" name="Freeform 112"/>
          <p:cNvSpPr>
            <a:spLocks/>
          </p:cNvSpPr>
          <p:nvPr/>
        </p:nvSpPr>
        <p:spPr bwMode="auto">
          <a:xfrm>
            <a:off x="1184275" y="1463675"/>
            <a:ext cx="2743200" cy="919163"/>
          </a:xfrm>
          <a:custGeom>
            <a:avLst/>
            <a:gdLst>
              <a:gd name="T0" fmla="*/ 0 w 1728"/>
              <a:gd name="T1" fmla="*/ 2147483647 h 1104"/>
              <a:gd name="T2" fmla="*/ 2147483647 w 1728"/>
              <a:gd name="T3" fmla="*/ 2147483647 h 1104"/>
              <a:gd name="T4" fmla="*/ 2147483647 w 1728"/>
              <a:gd name="T5" fmla="*/ 2147483647 h 1104"/>
              <a:gd name="T6" fmla="*/ 2147483647 w 1728"/>
              <a:gd name="T7" fmla="*/ 2147483647 h 1104"/>
              <a:gd name="T8" fmla="*/ 2147483647 w 1728"/>
              <a:gd name="T9" fmla="*/ 2147483647 h 1104"/>
              <a:gd name="T10" fmla="*/ 2147483647 w 1728"/>
              <a:gd name="T11" fmla="*/ 2147483647 h 1104"/>
              <a:gd name="T12" fmla="*/ 2147483647 w 1728"/>
              <a:gd name="T13" fmla="*/ 2147483647 h 1104"/>
              <a:gd name="T14" fmla="*/ 2147483647 w 1728"/>
              <a:gd name="T15" fmla="*/ 2147483647 h 1104"/>
              <a:gd name="T16" fmla="*/ 2147483647 w 1728"/>
              <a:gd name="T17" fmla="*/ 2147483647 h 1104"/>
              <a:gd name="T18" fmla="*/ 2147483647 w 1728"/>
              <a:gd name="T19" fmla="*/ 0 h 1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8"/>
              <a:gd name="T31" fmla="*/ 0 h 1104"/>
              <a:gd name="T32" fmla="*/ 1728 w 1728"/>
              <a:gd name="T33" fmla="*/ 1104 h 1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8" h="1104">
                <a:moveTo>
                  <a:pt x="0" y="1104"/>
                </a:moveTo>
                <a:lnTo>
                  <a:pt x="192" y="1104"/>
                </a:lnTo>
                <a:lnTo>
                  <a:pt x="384" y="960"/>
                </a:lnTo>
                <a:lnTo>
                  <a:pt x="576" y="1008"/>
                </a:lnTo>
                <a:lnTo>
                  <a:pt x="768" y="960"/>
                </a:lnTo>
                <a:lnTo>
                  <a:pt x="960" y="960"/>
                </a:lnTo>
                <a:lnTo>
                  <a:pt x="1104" y="912"/>
                </a:lnTo>
                <a:lnTo>
                  <a:pt x="1344" y="768"/>
                </a:lnTo>
                <a:lnTo>
                  <a:pt x="1536" y="768"/>
                </a:lnTo>
                <a:lnTo>
                  <a:pt x="1728" y="0"/>
                </a:lnTo>
              </a:path>
            </a:pathLst>
          </a:custGeom>
          <a:noFill/>
          <a:ln w="28575">
            <a:solidFill>
              <a:srgbClr val="FF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79" name="Oval 114"/>
          <p:cNvSpPr>
            <a:spLocks noChangeArrowheads="1"/>
          </p:cNvSpPr>
          <p:nvPr/>
        </p:nvSpPr>
        <p:spPr bwMode="auto">
          <a:xfrm>
            <a:off x="3865563" y="1409700"/>
            <a:ext cx="109537"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0" name="Oval 115"/>
          <p:cNvSpPr>
            <a:spLocks noChangeArrowheads="1"/>
          </p:cNvSpPr>
          <p:nvPr/>
        </p:nvSpPr>
        <p:spPr bwMode="auto">
          <a:xfrm>
            <a:off x="3546475" y="2047875"/>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1" name="Oval 116"/>
          <p:cNvSpPr>
            <a:spLocks noChangeArrowheads="1"/>
          </p:cNvSpPr>
          <p:nvPr/>
        </p:nvSpPr>
        <p:spPr bwMode="auto">
          <a:xfrm>
            <a:off x="3276600" y="2058988"/>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2" name="Oval 117"/>
          <p:cNvSpPr>
            <a:spLocks noChangeArrowheads="1"/>
          </p:cNvSpPr>
          <p:nvPr/>
        </p:nvSpPr>
        <p:spPr bwMode="auto">
          <a:xfrm>
            <a:off x="2936875" y="2159000"/>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3" name="Oval 118"/>
          <p:cNvSpPr>
            <a:spLocks noChangeArrowheads="1"/>
          </p:cNvSpPr>
          <p:nvPr/>
        </p:nvSpPr>
        <p:spPr bwMode="auto">
          <a:xfrm>
            <a:off x="2632075" y="2208213"/>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4" name="Oval 119"/>
          <p:cNvSpPr>
            <a:spLocks noChangeArrowheads="1"/>
          </p:cNvSpPr>
          <p:nvPr/>
        </p:nvSpPr>
        <p:spPr bwMode="auto">
          <a:xfrm>
            <a:off x="2346325" y="2214563"/>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5" name="Oval 120"/>
          <p:cNvSpPr>
            <a:spLocks noChangeArrowheads="1"/>
          </p:cNvSpPr>
          <p:nvPr/>
        </p:nvSpPr>
        <p:spPr bwMode="auto">
          <a:xfrm>
            <a:off x="2022475" y="2252663"/>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6" name="Oval 121"/>
          <p:cNvSpPr>
            <a:spLocks noChangeArrowheads="1"/>
          </p:cNvSpPr>
          <p:nvPr/>
        </p:nvSpPr>
        <p:spPr bwMode="auto">
          <a:xfrm>
            <a:off x="1717675" y="2222500"/>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7" name="Oval 122"/>
          <p:cNvSpPr>
            <a:spLocks noChangeArrowheads="1"/>
          </p:cNvSpPr>
          <p:nvPr/>
        </p:nvSpPr>
        <p:spPr bwMode="auto">
          <a:xfrm>
            <a:off x="1412875" y="2327275"/>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8" name="Oval 123"/>
          <p:cNvSpPr>
            <a:spLocks noChangeArrowheads="1"/>
          </p:cNvSpPr>
          <p:nvPr/>
        </p:nvSpPr>
        <p:spPr bwMode="auto">
          <a:xfrm>
            <a:off x="1108075" y="2327275"/>
            <a:ext cx="109538"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89" name="Freeform 127"/>
          <p:cNvSpPr>
            <a:spLocks/>
          </p:cNvSpPr>
          <p:nvPr/>
        </p:nvSpPr>
        <p:spPr bwMode="auto">
          <a:xfrm>
            <a:off x="1184275" y="2382838"/>
            <a:ext cx="2743200" cy="239712"/>
          </a:xfrm>
          <a:custGeom>
            <a:avLst/>
            <a:gdLst>
              <a:gd name="T0" fmla="*/ 0 w 1728"/>
              <a:gd name="T1" fmla="*/ 2147483647 h 288"/>
              <a:gd name="T2" fmla="*/ 2147483647 w 1728"/>
              <a:gd name="T3" fmla="*/ 2147483647 h 288"/>
              <a:gd name="T4" fmla="*/ 2147483647 w 1728"/>
              <a:gd name="T5" fmla="*/ 2147483647 h 288"/>
              <a:gd name="T6" fmla="*/ 2147483647 w 1728"/>
              <a:gd name="T7" fmla="*/ 2147483647 h 288"/>
              <a:gd name="T8" fmla="*/ 2147483647 w 1728"/>
              <a:gd name="T9" fmla="*/ 2147483647 h 288"/>
              <a:gd name="T10" fmla="*/ 2147483647 w 1728"/>
              <a:gd name="T11" fmla="*/ 2147483647 h 288"/>
              <a:gd name="T12" fmla="*/ 2147483647 w 1728"/>
              <a:gd name="T13" fmla="*/ 2147483647 h 288"/>
              <a:gd name="T14" fmla="*/ 2147483647 w 1728"/>
              <a:gd name="T15" fmla="*/ 2147483647 h 288"/>
              <a:gd name="T16" fmla="*/ 2147483647 w 1728"/>
              <a:gd name="T17" fmla="*/ 0 h 288"/>
              <a:gd name="T18" fmla="*/ 2147483647 w 172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8"/>
              <a:gd name="T31" fmla="*/ 0 h 288"/>
              <a:gd name="T32" fmla="*/ 1728 w 172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8" h="288">
                <a:moveTo>
                  <a:pt x="0" y="288"/>
                </a:moveTo>
                <a:lnTo>
                  <a:pt x="192" y="192"/>
                </a:lnTo>
                <a:lnTo>
                  <a:pt x="384" y="144"/>
                </a:lnTo>
                <a:lnTo>
                  <a:pt x="576" y="144"/>
                </a:lnTo>
                <a:lnTo>
                  <a:pt x="768" y="96"/>
                </a:lnTo>
                <a:lnTo>
                  <a:pt x="960" y="96"/>
                </a:lnTo>
                <a:lnTo>
                  <a:pt x="1152" y="48"/>
                </a:lnTo>
                <a:lnTo>
                  <a:pt x="1344" y="48"/>
                </a:lnTo>
                <a:lnTo>
                  <a:pt x="1536" y="0"/>
                </a:lnTo>
                <a:lnTo>
                  <a:pt x="1728" y="0"/>
                </a:lnTo>
              </a:path>
            </a:pathLst>
          </a:custGeom>
          <a:noFill/>
          <a:ln w="28575">
            <a:solidFill>
              <a:srgbClr val="4CD4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90" name="Oval 129"/>
          <p:cNvSpPr>
            <a:spLocks noChangeArrowheads="1"/>
          </p:cNvSpPr>
          <p:nvPr/>
        </p:nvSpPr>
        <p:spPr bwMode="auto">
          <a:xfrm>
            <a:off x="3859213" y="232251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1" name="Oval 130"/>
          <p:cNvSpPr>
            <a:spLocks noChangeArrowheads="1"/>
          </p:cNvSpPr>
          <p:nvPr/>
        </p:nvSpPr>
        <p:spPr bwMode="auto">
          <a:xfrm>
            <a:off x="3554413" y="233521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2" name="Oval 131"/>
          <p:cNvSpPr>
            <a:spLocks noChangeArrowheads="1"/>
          </p:cNvSpPr>
          <p:nvPr/>
        </p:nvSpPr>
        <p:spPr bwMode="auto">
          <a:xfrm>
            <a:off x="3276600" y="236061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3" name="Oval 132"/>
          <p:cNvSpPr>
            <a:spLocks noChangeArrowheads="1"/>
          </p:cNvSpPr>
          <p:nvPr/>
        </p:nvSpPr>
        <p:spPr bwMode="auto">
          <a:xfrm>
            <a:off x="2936875" y="2374900"/>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4" name="Oval 133"/>
          <p:cNvSpPr>
            <a:spLocks noChangeArrowheads="1"/>
          </p:cNvSpPr>
          <p:nvPr/>
        </p:nvSpPr>
        <p:spPr bwMode="auto">
          <a:xfrm>
            <a:off x="2640013" y="2400300"/>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5" name="Oval 134"/>
          <p:cNvSpPr>
            <a:spLocks noChangeArrowheads="1"/>
          </p:cNvSpPr>
          <p:nvPr/>
        </p:nvSpPr>
        <p:spPr bwMode="auto">
          <a:xfrm>
            <a:off x="2352675" y="2400300"/>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6" name="Oval 135"/>
          <p:cNvSpPr>
            <a:spLocks noChangeArrowheads="1"/>
          </p:cNvSpPr>
          <p:nvPr/>
        </p:nvSpPr>
        <p:spPr bwMode="auto">
          <a:xfrm>
            <a:off x="2030413" y="244633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7" name="Oval 136"/>
          <p:cNvSpPr>
            <a:spLocks noChangeArrowheads="1"/>
          </p:cNvSpPr>
          <p:nvPr/>
        </p:nvSpPr>
        <p:spPr bwMode="auto">
          <a:xfrm>
            <a:off x="1725613" y="2454275"/>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8" name="Oval 137"/>
          <p:cNvSpPr>
            <a:spLocks noChangeArrowheads="1"/>
          </p:cNvSpPr>
          <p:nvPr/>
        </p:nvSpPr>
        <p:spPr bwMode="auto">
          <a:xfrm>
            <a:off x="1420813" y="249396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199" name="Oval 138"/>
          <p:cNvSpPr>
            <a:spLocks noChangeArrowheads="1"/>
          </p:cNvSpPr>
          <p:nvPr/>
        </p:nvSpPr>
        <p:spPr bwMode="auto">
          <a:xfrm>
            <a:off x="1116013" y="256063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00" name="Text Box 162"/>
          <p:cNvSpPr txBox="1">
            <a:spLocks noChangeArrowheads="1"/>
          </p:cNvSpPr>
          <p:nvPr/>
        </p:nvSpPr>
        <p:spPr bwMode="auto">
          <a:xfrm>
            <a:off x="3556000" y="3224213"/>
            <a:ext cx="766763" cy="369887"/>
          </a:xfrm>
          <a:prstGeom prst="rect">
            <a:avLst/>
          </a:prstGeom>
          <a:solidFill>
            <a:srgbClr val="FF0000"/>
          </a:solidFill>
          <a:ln w="19050">
            <a:solidFill>
              <a:schemeClr val="bg1"/>
            </a:solidFill>
            <a:miter lim="800000"/>
            <a:headEnd/>
            <a:tailEnd/>
          </a:ln>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b="1">
                <a:solidFill>
                  <a:schemeClr val="bg1"/>
                </a:solidFill>
                <a:ea typeface="ＭＳ ゴシック" pitchFamily="49" charset="-128"/>
                <a:cs typeface="Arial" pitchFamily="34" charset="0"/>
              </a:rPr>
              <a:t>糖尿病</a:t>
            </a:r>
          </a:p>
          <a:p>
            <a:pPr algn="ctr" eaLnBrk="1" hangingPunct="1"/>
            <a:r>
              <a:rPr lang="ja-JP" altLang="en-US" sz="1200" b="1">
                <a:solidFill>
                  <a:schemeClr val="bg1"/>
                </a:solidFill>
                <a:ea typeface="ＭＳ ゴシック" pitchFamily="49" charset="-128"/>
                <a:cs typeface="Arial" pitchFamily="34" charset="0"/>
              </a:rPr>
              <a:t>発症</a:t>
            </a:r>
          </a:p>
        </p:txBody>
      </p:sp>
      <p:sp>
        <p:nvSpPr>
          <p:cNvPr id="5201" name="Text Box 11"/>
          <p:cNvSpPr txBox="1">
            <a:spLocks noChangeArrowheads="1"/>
          </p:cNvSpPr>
          <p:nvPr/>
        </p:nvSpPr>
        <p:spPr bwMode="auto">
          <a:xfrm>
            <a:off x="1603375" y="6156325"/>
            <a:ext cx="1581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a:latin typeface="ＭＳ Ｐゴシック" pitchFamily="50" charset="-128"/>
                <a:cs typeface="Arial" pitchFamily="34" charset="0"/>
              </a:rPr>
              <a:t>発症までの期間（年）</a:t>
            </a:r>
          </a:p>
        </p:txBody>
      </p:sp>
      <p:sp>
        <p:nvSpPr>
          <p:cNvPr id="5202" name="Line 13"/>
          <p:cNvSpPr>
            <a:spLocks noChangeShapeType="1"/>
          </p:cNvSpPr>
          <p:nvPr/>
        </p:nvSpPr>
        <p:spPr bwMode="auto">
          <a:xfrm flipV="1">
            <a:off x="3919538" y="5888038"/>
            <a:ext cx="0" cy="1603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203" name="Text Box 14"/>
          <p:cNvSpPr txBox="1">
            <a:spLocks noChangeArrowheads="1"/>
          </p:cNvSpPr>
          <p:nvPr/>
        </p:nvSpPr>
        <p:spPr bwMode="auto">
          <a:xfrm>
            <a:off x="196850" y="3675063"/>
            <a:ext cx="785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b="1">
                <a:ea typeface="ＭＳ ゴシック" pitchFamily="49" charset="-128"/>
                <a:cs typeface="Arial" pitchFamily="34" charset="0"/>
              </a:rPr>
              <a:t>（</a:t>
            </a:r>
            <a:r>
              <a:rPr lang="en-US" altLang="ja-JP" sz="1200" b="1">
                <a:ea typeface="ＭＳ ゴシック" pitchFamily="49" charset="-128"/>
                <a:cs typeface="Arial" pitchFamily="34" charset="0"/>
              </a:rPr>
              <a:t>μU/mL</a:t>
            </a:r>
            <a:r>
              <a:rPr lang="ja-JP" altLang="en-US" sz="1200" b="1">
                <a:ea typeface="ＭＳ ゴシック" pitchFamily="49" charset="-128"/>
                <a:cs typeface="Arial" pitchFamily="34" charset="0"/>
              </a:rPr>
              <a:t>）</a:t>
            </a:r>
            <a:endParaRPr lang="en-US" altLang="ja-JP" sz="1200" b="1">
              <a:ea typeface="ＭＳ ゴシック" pitchFamily="49" charset="-128"/>
              <a:cs typeface="Arial" pitchFamily="34" charset="0"/>
            </a:endParaRPr>
          </a:p>
        </p:txBody>
      </p:sp>
      <p:sp>
        <p:nvSpPr>
          <p:cNvPr id="5204" name="Line 15"/>
          <p:cNvSpPr>
            <a:spLocks noChangeShapeType="1"/>
          </p:cNvSpPr>
          <p:nvPr/>
        </p:nvSpPr>
        <p:spPr bwMode="auto">
          <a:xfrm flipV="1">
            <a:off x="2459038" y="3992563"/>
            <a:ext cx="0" cy="973137"/>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05" name="Freeform 16"/>
          <p:cNvSpPr>
            <a:spLocks/>
          </p:cNvSpPr>
          <p:nvPr/>
        </p:nvSpPr>
        <p:spPr bwMode="auto">
          <a:xfrm>
            <a:off x="1544638" y="4808538"/>
            <a:ext cx="2362200" cy="542925"/>
          </a:xfrm>
          <a:custGeom>
            <a:avLst/>
            <a:gdLst>
              <a:gd name="T0" fmla="*/ 0 w 1488"/>
              <a:gd name="T1" fmla="*/ 2147483647 h 653"/>
              <a:gd name="T2" fmla="*/ 2147483647 w 1488"/>
              <a:gd name="T3" fmla="*/ 2147483647 h 653"/>
              <a:gd name="T4" fmla="*/ 2147483647 w 1488"/>
              <a:gd name="T5" fmla="*/ 2147483647 h 653"/>
              <a:gd name="T6" fmla="*/ 2147483647 w 1488"/>
              <a:gd name="T7" fmla="*/ 0 h 653"/>
              <a:gd name="T8" fmla="*/ 2147483647 w 1488"/>
              <a:gd name="T9" fmla="*/ 2147483647 h 653"/>
              <a:gd name="T10" fmla="*/ 2147483647 w 1488"/>
              <a:gd name="T11" fmla="*/ 2147483647 h 653"/>
              <a:gd name="T12" fmla="*/ 2147483647 w 1488"/>
              <a:gd name="T13" fmla="*/ 2147483647 h 653"/>
              <a:gd name="T14" fmla="*/ 2147483647 w 1488"/>
              <a:gd name="T15" fmla="*/ 2147483647 h 653"/>
              <a:gd name="T16" fmla="*/ 2147483647 w 1488"/>
              <a:gd name="T17" fmla="*/ 2147483647 h 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653"/>
              <a:gd name="T29" fmla="*/ 1488 w 1488"/>
              <a:gd name="T30" fmla="*/ 653 h 6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653">
                <a:moveTo>
                  <a:pt x="0" y="336"/>
                </a:moveTo>
                <a:lnTo>
                  <a:pt x="182" y="653"/>
                </a:lnTo>
                <a:lnTo>
                  <a:pt x="384" y="336"/>
                </a:lnTo>
                <a:lnTo>
                  <a:pt x="576" y="0"/>
                </a:lnTo>
                <a:lnTo>
                  <a:pt x="768" y="192"/>
                </a:lnTo>
                <a:lnTo>
                  <a:pt x="912" y="240"/>
                </a:lnTo>
                <a:lnTo>
                  <a:pt x="1104" y="144"/>
                </a:lnTo>
                <a:lnTo>
                  <a:pt x="1296" y="336"/>
                </a:lnTo>
                <a:lnTo>
                  <a:pt x="1488" y="576"/>
                </a:lnTo>
              </a:path>
            </a:pathLst>
          </a:custGeom>
          <a:noFill/>
          <a:ln w="28575">
            <a:solidFill>
              <a:srgbClr val="4CD4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6" name="Line 57"/>
          <p:cNvSpPr>
            <a:spLocks noChangeShapeType="1"/>
          </p:cNvSpPr>
          <p:nvPr/>
        </p:nvSpPr>
        <p:spPr bwMode="auto">
          <a:xfrm>
            <a:off x="935038" y="3889375"/>
            <a:ext cx="0" cy="1757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07" name="Line 58"/>
          <p:cNvSpPr>
            <a:spLocks noChangeShapeType="1"/>
          </p:cNvSpPr>
          <p:nvPr/>
        </p:nvSpPr>
        <p:spPr bwMode="auto">
          <a:xfrm>
            <a:off x="935038" y="5686425"/>
            <a:ext cx="0" cy="160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08" name="Line 59"/>
          <p:cNvSpPr>
            <a:spLocks noChangeShapeType="1"/>
          </p:cNvSpPr>
          <p:nvPr/>
        </p:nvSpPr>
        <p:spPr bwMode="auto">
          <a:xfrm>
            <a:off x="935038" y="5840413"/>
            <a:ext cx="3200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09" name="Freeform 61"/>
          <p:cNvSpPr>
            <a:spLocks noChangeAspect="1"/>
          </p:cNvSpPr>
          <p:nvPr/>
        </p:nvSpPr>
        <p:spPr bwMode="auto">
          <a:xfrm>
            <a:off x="782638" y="5667375"/>
            <a:ext cx="230187" cy="15875"/>
          </a:xfrm>
          <a:custGeom>
            <a:avLst/>
            <a:gdLst>
              <a:gd name="T0" fmla="*/ 0 w 432"/>
              <a:gd name="T1" fmla="*/ 0 h 48"/>
              <a:gd name="T2" fmla="*/ 0 w 432"/>
              <a:gd name="T3" fmla="*/ 0 h 48"/>
              <a:gd name="T4" fmla="*/ 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0" y="48"/>
                </a:moveTo>
                <a:cubicBezTo>
                  <a:pt x="48" y="24"/>
                  <a:pt x="96" y="0"/>
                  <a:pt x="144" y="0"/>
                </a:cubicBezTo>
                <a:cubicBezTo>
                  <a:pt x="192" y="0"/>
                  <a:pt x="240" y="48"/>
                  <a:pt x="288" y="48"/>
                </a:cubicBezTo>
                <a:cubicBezTo>
                  <a:pt x="336" y="48"/>
                  <a:pt x="384" y="24"/>
                  <a:pt x="43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0" name="Freeform 62"/>
          <p:cNvSpPr>
            <a:spLocks noChangeAspect="1"/>
          </p:cNvSpPr>
          <p:nvPr/>
        </p:nvSpPr>
        <p:spPr bwMode="auto">
          <a:xfrm>
            <a:off x="782638" y="5626100"/>
            <a:ext cx="230187" cy="15875"/>
          </a:xfrm>
          <a:custGeom>
            <a:avLst/>
            <a:gdLst>
              <a:gd name="T0" fmla="*/ 0 w 432"/>
              <a:gd name="T1" fmla="*/ 0 h 48"/>
              <a:gd name="T2" fmla="*/ 0 w 432"/>
              <a:gd name="T3" fmla="*/ 0 h 48"/>
              <a:gd name="T4" fmla="*/ 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0" y="48"/>
                </a:moveTo>
                <a:cubicBezTo>
                  <a:pt x="48" y="24"/>
                  <a:pt x="96" y="0"/>
                  <a:pt x="144" y="0"/>
                </a:cubicBezTo>
                <a:cubicBezTo>
                  <a:pt x="192" y="0"/>
                  <a:pt x="240" y="48"/>
                  <a:pt x="288" y="48"/>
                </a:cubicBezTo>
                <a:cubicBezTo>
                  <a:pt x="336" y="48"/>
                  <a:pt x="384" y="24"/>
                  <a:pt x="43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1" name="Line 63"/>
          <p:cNvSpPr>
            <a:spLocks noChangeShapeType="1"/>
          </p:cNvSpPr>
          <p:nvPr/>
        </p:nvSpPr>
        <p:spPr bwMode="auto">
          <a:xfrm>
            <a:off x="855663" y="4048125"/>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12" name="Text Box 64"/>
          <p:cNvSpPr txBox="1">
            <a:spLocks noChangeArrowheads="1"/>
          </p:cNvSpPr>
          <p:nvPr/>
        </p:nvSpPr>
        <p:spPr bwMode="auto">
          <a:xfrm>
            <a:off x="641350" y="3959225"/>
            <a:ext cx="1698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23</a:t>
            </a:r>
          </a:p>
        </p:txBody>
      </p:sp>
      <p:sp>
        <p:nvSpPr>
          <p:cNvPr id="5213" name="Line 65"/>
          <p:cNvSpPr>
            <a:spLocks noChangeShapeType="1"/>
          </p:cNvSpPr>
          <p:nvPr/>
        </p:nvSpPr>
        <p:spPr bwMode="auto">
          <a:xfrm>
            <a:off x="855663" y="4341813"/>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14" name="Text Box 66"/>
          <p:cNvSpPr txBox="1">
            <a:spLocks noChangeArrowheads="1"/>
          </p:cNvSpPr>
          <p:nvPr/>
        </p:nvSpPr>
        <p:spPr bwMode="auto">
          <a:xfrm>
            <a:off x="641350" y="42545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21</a:t>
            </a:r>
          </a:p>
        </p:txBody>
      </p:sp>
      <p:sp>
        <p:nvSpPr>
          <p:cNvPr id="5215" name="Line 67"/>
          <p:cNvSpPr>
            <a:spLocks noChangeShapeType="1"/>
          </p:cNvSpPr>
          <p:nvPr/>
        </p:nvSpPr>
        <p:spPr bwMode="auto">
          <a:xfrm>
            <a:off x="855663" y="4622800"/>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16" name="Text Box 68"/>
          <p:cNvSpPr txBox="1">
            <a:spLocks noChangeArrowheads="1"/>
          </p:cNvSpPr>
          <p:nvPr/>
        </p:nvSpPr>
        <p:spPr bwMode="auto">
          <a:xfrm>
            <a:off x="641350" y="45339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19</a:t>
            </a:r>
          </a:p>
        </p:txBody>
      </p:sp>
      <p:sp>
        <p:nvSpPr>
          <p:cNvPr id="5217" name="Line 69"/>
          <p:cNvSpPr>
            <a:spLocks noChangeShapeType="1"/>
          </p:cNvSpPr>
          <p:nvPr/>
        </p:nvSpPr>
        <p:spPr bwMode="auto">
          <a:xfrm>
            <a:off x="855663" y="4941888"/>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18" name="Text Box 70"/>
          <p:cNvSpPr txBox="1">
            <a:spLocks noChangeArrowheads="1"/>
          </p:cNvSpPr>
          <p:nvPr/>
        </p:nvSpPr>
        <p:spPr bwMode="auto">
          <a:xfrm>
            <a:off x="641350" y="4852988"/>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17</a:t>
            </a:r>
          </a:p>
        </p:txBody>
      </p:sp>
      <p:sp>
        <p:nvSpPr>
          <p:cNvPr id="5219" name="Line 71"/>
          <p:cNvSpPr>
            <a:spLocks noChangeShapeType="1"/>
          </p:cNvSpPr>
          <p:nvPr/>
        </p:nvSpPr>
        <p:spPr bwMode="auto">
          <a:xfrm>
            <a:off x="855663" y="5221288"/>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0" name="Text Box 72"/>
          <p:cNvSpPr txBox="1">
            <a:spLocks noChangeArrowheads="1"/>
          </p:cNvSpPr>
          <p:nvPr/>
        </p:nvSpPr>
        <p:spPr bwMode="auto">
          <a:xfrm>
            <a:off x="641350" y="5132388"/>
            <a:ext cx="1698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15</a:t>
            </a:r>
          </a:p>
        </p:txBody>
      </p:sp>
      <p:sp>
        <p:nvSpPr>
          <p:cNvPr id="5221" name="Line 73"/>
          <p:cNvSpPr>
            <a:spLocks noChangeShapeType="1"/>
          </p:cNvSpPr>
          <p:nvPr/>
        </p:nvSpPr>
        <p:spPr bwMode="auto">
          <a:xfrm>
            <a:off x="855663" y="5500688"/>
            <a:ext cx="71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2" name="Text Box 74"/>
          <p:cNvSpPr txBox="1">
            <a:spLocks noChangeArrowheads="1"/>
          </p:cNvSpPr>
          <p:nvPr/>
        </p:nvSpPr>
        <p:spPr bwMode="auto">
          <a:xfrm>
            <a:off x="641350" y="5411788"/>
            <a:ext cx="1698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13</a:t>
            </a:r>
          </a:p>
        </p:txBody>
      </p:sp>
      <p:sp>
        <p:nvSpPr>
          <p:cNvPr id="5223" name="Text Box 75"/>
          <p:cNvSpPr txBox="1">
            <a:spLocks noChangeArrowheads="1"/>
          </p:cNvSpPr>
          <p:nvPr/>
        </p:nvSpPr>
        <p:spPr bwMode="auto">
          <a:xfrm>
            <a:off x="725488" y="57483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200" b="1">
                <a:ea typeface="ＭＳ ゴシック" pitchFamily="49" charset="-128"/>
                <a:cs typeface="Arial" pitchFamily="34" charset="0"/>
              </a:rPr>
              <a:t>0</a:t>
            </a:r>
          </a:p>
        </p:txBody>
      </p:sp>
      <p:sp>
        <p:nvSpPr>
          <p:cNvPr id="5224" name="Text Box 76"/>
          <p:cNvSpPr txBox="1">
            <a:spLocks noChangeArrowheads="1"/>
          </p:cNvSpPr>
          <p:nvPr/>
        </p:nvSpPr>
        <p:spPr bwMode="auto">
          <a:xfrm>
            <a:off x="896938" y="5926138"/>
            <a:ext cx="1444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a:t>
            </a:r>
          </a:p>
        </p:txBody>
      </p:sp>
      <p:sp>
        <p:nvSpPr>
          <p:cNvPr id="5225" name="Text Box 77"/>
          <p:cNvSpPr txBox="1">
            <a:spLocks noChangeArrowheads="1"/>
          </p:cNvSpPr>
          <p:nvPr/>
        </p:nvSpPr>
        <p:spPr bwMode="auto">
          <a:xfrm>
            <a:off x="1042988" y="5926138"/>
            <a:ext cx="2587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-16</a:t>
            </a:r>
          </a:p>
        </p:txBody>
      </p:sp>
      <p:sp>
        <p:nvSpPr>
          <p:cNvPr id="5226" name="Text Box 78"/>
          <p:cNvSpPr txBox="1">
            <a:spLocks noChangeArrowheads="1"/>
          </p:cNvSpPr>
          <p:nvPr/>
        </p:nvSpPr>
        <p:spPr bwMode="auto">
          <a:xfrm>
            <a:off x="1336675" y="5926138"/>
            <a:ext cx="2730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-15</a:t>
            </a:r>
          </a:p>
        </p:txBody>
      </p:sp>
      <p:sp>
        <p:nvSpPr>
          <p:cNvPr id="5227" name="Text Box 79"/>
          <p:cNvSpPr txBox="1">
            <a:spLocks noChangeArrowheads="1"/>
          </p:cNvSpPr>
          <p:nvPr/>
        </p:nvSpPr>
        <p:spPr bwMode="auto">
          <a:xfrm>
            <a:off x="1655763" y="5926138"/>
            <a:ext cx="2476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-13</a:t>
            </a:r>
          </a:p>
        </p:txBody>
      </p:sp>
      <p:sp>
        <p:nvSpPr>
          <p:cNvPr id="5228" name="Text Box 80"/>
          <p:cNvSpPr txBox="1">
            <a:spLocks noChangeArrowheads="1"/>
          </p:cNvSpPr>
          <p:nvPr/>
        </p:nvSpPr>
        <p:spPr bwMode="auto">
          <a:xfrm>
            <a:off x="1954213" y="5926138"/>
            <a:ext cx="2555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-11</a:t>
            </a:r>
          </a:p>
        </p:txBody>
      </p:sp>
      <p:sp>
        <p:nvSpPr>
          <p:cNvPr id="5229" name="Text Box 81"/>
          <p:cNvSpPr txBox="1">
            <a:spLocks noChangeArrowheads="1"/>
          </p:cNvSpPr>
          <p:nvPr/>
        </p:nvSpPr>
        <p:spPr bwMode="auto">
          <a:xfrm>
            <a:off x="2306638" y="5926138"/>
            <a:ext cx="17621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-9</a:t>
            </a:r>
          </a:p>
        </p:txBody>
      </p:sp>
      <p:sp>
        <p:nvSpPr>
          <p:cNvPr id="5230" name="Text Box 82"/>
          <p:cNvSpPr txBox="1">
            <a:spLocks noChangeArrowheads="1"/>
          </p:cNvSpPr>
          <p:nvPr/>
        </p:nvSpPr>
        <p:spPr bwMode="auto">
          <a:xfrm>
            <a:off x="2597150" y="5926138"/>
            <a:ext cx="1920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-7</a:t>
            </a:r>
          </a:p>
        </p:txBody>
      </p:sp>
      <p:sp>
        <p:nvSpPr>
          <p:cNvPr id="5231" name="Text Box 83"/>
          <p:cNvSpPr txBox="1">
            <a:spLocks noChangeArrowheads="1"/>
          </p:cNvSpPr>
          <p:nvPr/>
        </p:nvSpPr>
        <p:spPr bwMode="auto">
          <a:xfrm>
            <a:off x="2901950" y="5926138"/>
            <a:ext cx="19526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-5</a:t>
            </a:r>
          </a:p>
        </p:txBody>
      </p:sp>
      <p:sp>
        <p:nvSpPr>
          <p:cNvPr id="5232" name="Text Box 84"/>
          <p:cNvSpPr txBox="1">
            <a:spLocks noChangeArrowheads="1"/>
          </p:cNvSpPr>
          <p:nvPr/>
        </p:nvSpPr>
        <p:spPr bwMode="auto">
          <a:xfrm>
            <a:off x="3208338" y="5926138"/>
            <a:ext cx="2032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-3</a:t>
            </a:r>
          </a:p>
        </p:txBody>
      </p:sp>
      <p:sp>
        <p:nvSpPr>
          <p:cNvPr id="5233" name="Text Box 85"/>
          <p:cNvSpPr txBox="1">
            <a:spLocks noChangeArrowheads="1"/>
          </p:cNvSpPr>
          <p:nvPr/>
        </p:nvSpPr>
        <p:spPr bwMode="auto">
          <a:xfrm>
            <a:off x="3497263" y="5926138"/>
            <a:ext cx="206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ea typeface="ＭＳ ゴシック" pitchFamily="49" charset="-128"/>
                <a:cs typeface="Arial" pitchFamily="34" charset="0"/>
              </a:rPr>
              <a:t>-1</a:t>
            </a:r>
          </a:p>
        </p:txBody>
      </p:sp>
      <p:sp>
        <p:nvSpPr>
          <p:cNvPr id="5234" name="AutoShape 86"/>
          <p:cNvSpPr>
            <a:spLocks noChangeArrowheads="1"/>
          </p:cNvSpPr>
          <p:nvPr/>
        </p:nvSpPr>
        <p:spPr bwMode="auto">
          <a:xfrm>
            <a:off x="2451100" y="3746500"/>
            <a:ext cx="1447800" cy="387350"/>
          </a:xfrm>
          <a:prstGeom prst="rightArrow">
            <a:avLst>
              <a:gd name="adj1" fmla="val 51333"/>
              <a:gd name="adj2" fmla="val 51220"/>
            </a:avLst>
          </a:prstGeom>
          <a:solidFill>
            <a:srgbClr val="FF0000"/>
          </a:solidFill>
          <a:ln w="19050">
            <a:solidFill>
              <a:schemeClr val="bg1"/>
            </a:solidFill>
            <a:miter lim="800000"/>
            <a:headEnd/>
            <a:tailEnd/>
          </a:ln>
        </p:spPr>
        <p:txBody>
          <a:bodyPr wrap="none" lIns="0" tIns="0" rIns="0" bIns="0" anchor="ctr"/>
          <a:lstStyle/>
          <a:p>
            <a:r>
              <a:rPr lang="ja-JP" altLang="en-US" sz="1200" b="1">
                <a:solidFill>
                  <a:schemeClr val="bg1"/>
                </a:solidFill>
                <a:ea typeface="ＭＳ ゴシック" pitchFamily="49" charset="-128"/>
                <a:cs typeface="Arial" pitchFamily="34" charset="0"/>
              </a:rPr>
              <a:t>インスリン抵抗性</a:t>
            </a:r>
          </a:p>
        </p:txBody>
      </p:sp>
      <p:sp>
        <p:nvSpPr>
          <p:cNvPr id="5235" name="Text Box 88"/>
          <p:cNvSpPr txBox="1">
            <a:spLocks noChangeArrowheads="1"/>
          </p:cNvSpPr>
          <p:nvPr/>
        </p:nvSpPr>
        <p:spPr bwMode="auto">
          <a:xfrm>
            <a:off x="3908425" y="4248150"/>
            <a:ext cx="1412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236" name="Text Box 89"/>
          <p:cNvSpPr txBox="1">
            <a:spLocks noChangeArrowheads="1"/>
          </p:cNvSpPr>
          <p:nvPr/>
        </p:nvSpPr>
        <p:spPr bwMode="auto">
          <a:xfrm>
            <a:off x="3530600" y="4241800"/>
            <a:ext cx="141288"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237" name="Text Box 90"/>
          <p:cNvSpPr txBox="1">
            <a:spLocks noChangeArrowheads="1"/>
          </p:cNvSpPr>
          <p:nvPr/>
        </p:nvSpPr>
        <p:spPr bwMode="auto">
          <a:xfrm>
            <a:off x="3257550" y="4281488"/>
            <a:ext cx="69850"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238" name="Text Box 91"/>
          <p:cNvSpPr txBox="1">
            <a:spLocks noChangeArrowheads="1"/>
          </p:cNvSpPr>
          <p:nvPr/>
        </p:nvSpPr>
        <p:spPr bwMode="auto">
          <a:xfrm>
            <a:off x="3033713" y="4397375"/>
            <a:ext cx="6985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ea typeface="ＭＳ ゴシック" pitchFamily="49" charset="-128"/>
                <a:cs typeface="Arial" pitchFamily="34" charset="0"/>
              </a:rPr>
              <a:t>*</a:t>
            </a:r>
          </a:p>
        </p:txBody>
      </p:sp>
      <p:sp>
        <p:nvSpPr>
          <p:cNvPr id="5239" name="Line 102"/>
          <p:cNvSpPr>
            <a:spLocks noChangeShapeType="1"/>
          </p:cNvSpPr>
          <p:nvPr/>
        </p:nvSpPr>
        <p:spPr bwMode="auto">
          <a:xfrm>
            <a:off x="11636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0" name="Line 103"/>
          <p:cNvSpPr>
            <a:spLocks noChangeShapeType="1"/>
          </p:cNvSpPr>
          <p:nvPr/>
        </p:nvSpPr>
        <p:spPr bwMode="auto">
          <a:xfrm>
            <a:off x="14684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1" name="Line 104"/>
          <p:cNvSpPr>
            <a:spLocks noChangeShapeType="1"/>
          </p:cNvSpPr>
          <p:nvPr/>
        </p:nvSpPr>
        <p:spPr bwMode="auto">
          <a:xfrm>
            <a:off x="17732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2" name="Line 105"/>
          <p:cNvSpPr>
            <a:spLocks noChangeShapeType="1"/>
          </p:cNvSpPr>
          <p:nvPr/>
        </p:nvSpPr>
        <p:spPr bwMode="auto">
          <a:xfrm>
            <a:off x="20780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3" name="Line 106"/>
          <p:cNvSpPr>
            <a:spLocks noChangeShapeType="1"/>
          </p:cNvSpPr>
          <p:nvPr/>
        </p:nvSpPr>
        <p:spPr bwMode="auto">
          <a:xfrm>
            <a:off x="23828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4" name="Line 107"/>
          <p:cNvSpPr>
            <a:spLocks noChangeShapeType="1"/>
          </p:cNvSpPr>
          <p:nvPr/>
        </p:nvSpPr>
        <p:spPr bwMode="auto">
          <a:xfrm>
            <a:off x="26876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5" name="Line 108"/>
          <p:cNvSpPr>
            <a:spLocks noChangeShapeType="1"/>
          </p:cNvSpPr>
          <p:nvPr/>
        </p:nvSpPr>
        <p:spPr bwMode="auto">
          <a:xfrm>
            <a:off x="29924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6" name="Line 109"/>
          <p:cNvSpPr>
            <a:spLocks noChangeShapeType="1"/>
          </p:cNvSpPr>
          <p:nvPr/>
        </p:nvSpPr>
        <p:spPr bwMode="auto">
          <a:xfrm>
            <a:off x="32972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7" name="Line 110"/>
          <p:cNvSpPr>
            <a:spLocks noChangeShapeType="1"/>
          </p:cNvSpPr>
          <p:nvPr/>
        </p:nvSpPr>
        <p:spPr bwMode="auto">
          <a:xfrm>
            <a:off x="36020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8" name="Line 111"/>
          <p:cNvSpPr>
            <a:spLocks noChangeShapeType="1"/>
          </p:cNvSpPr>
          <p:nvPr/>
        </p:nvSpPr>
        <p:spPr bwMode="auto">
          <a:xfrm>
            <a:off x="3906838" y="5845175"/>
            <a:ext cx="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9" name="Freeform 124"/>
          <p:cNvSpPr>
            <a:spLocks/>
          </p:cNvSpPr>
          <p:nvPr/>
        </p:nvSpPr>
        <p:spPr bwMode="auto">
          <a:xfrm>
            <a:off x="1544638" y="4208463"/>
            <a:ext cx="2438400" cy="998537"/>
          </a:xfrm>
          <a:custGeom>
            <a:avLst/>
            <a:gdLst>
              <a:gd name="T0" fmla="*/ 0 w 1536"/>
              <a:gd name="T1" fmla="*/ 2147483647 h 1200"/>
              <a:gd name="T2" fmla="*/ 2147483647 w 1536"/>
              <a:gd name="T3" fmla="*/ 2147483647 h 1200"/>
              <a:gd name="T4" fmla="*/ 2147483647 w 1536"/>
              <a:gd name="T5" fmla="*/ 2147483647 h 1200"/>
              <a:gd name="T6" fmla="*/ 2147483647 w 1536"/>
              <a:gd name="T7" fmla="*/ 2147483647 h 1200"/>
              <a:gd name="T8" fmla="*/ 2147483647 w 1536"/>
              <a:gd name="T9" fmla="*/ 2147483647 h 1200"/>
              <a:gd name="T10" fmla="*/ 2147483647 w 1536"/>
              <a:gd name="T11" fmla="*/ 2147483647 h 1200"/>
              <a:gd name="T12" fmla="*/ 2147483647 w 1536"/>
              <a:gd name="T13" fmla="*/ 2147483647 h 1200"/>
              <a:gd name="T14" fmla="*/ 2147483647 w 1536"/>
              <a:gd name="T15" fmla="*/ 0 h 1200"/>
              <a:gd name="T16" fmla="*/ 2147483647 w 1536"/>
              <a:gd name="T17" fmla="*/ 0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6"/>
              <a:gd name="T28" fmla="*/ 0 h 1200"/>
              <a:gd name="T29" fmla="*/ 1536 w 1536"/>
              <a:gd name="T30" fmla="*/ 1200 h 1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6" h="1200">
                <a:moveTo>
                  <a:pt x="0" y="1200"/>
                </a:moveTo>
                <a:lnTo>
                  <a:pt x="192" y="1008"/>
                </a:lnTo>
                <a:lnTo>
                  <a:pt x="336" y="912"/>
                </a:lnTo>
                <a:lnTo>
                  <a:pt x="576" y="912"/>
                </a:lnTo>
                <a:lnTo>
                  <a:pt x="768" y="576"/>
                </a:lnTo>
                <a:lnTo>
                  <a:pt x="960" y="192"/>
                </a:lnTo>
                <a:lnTo>
                  <a:pt x="1104" y="48"/>
                </a:lnTo>
                <a:lnTo>
                  <a:pt x="1296" y="0"/>
                </a:lnTo>
                <a:lnTo>
                  <a:pt x="1536" y="0"/>
                </a:ln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50" name="Freeform 125"/>
          <p:cNvSpPr>
            <a:spLocks/>
          </p:cNvSpPr>
          <p:nvPr/>
        </p:nvSpPr>
        <p:spPr bwMode="auto">
          <a:xfrm>
            <a:off x="1544638" y="4208463"/>
            <a:ext cx="2438400" cy="998537"/>
          </a:xfrm>
          <a:custGeom>
            <a:avLst/>
            <a:gdLst>
              <a:gd name="T0" fmla="*/ 0 w 1536"/>
              <a:gd name="T1" fmla="*/ 2147483647 h 1200"/>
              <a:gd name="T2" fmla="*/ 2147483647 w 1536"/>
              <a:gd name="T3" fmla="*/ 2147483647 h 1200"/>
              <a:gd name="T4" fmla="*/ 2147483647 w 1536"/>
              <a:gd name="T5" fmla="*/ 2147483647 h 1200"/>
              <a:gd name="T6" fmla="*/ 2147483647 w 1536"/>
              <a:gd name="T7" fmla="*/ 2147483647 h 1200"/>
              <a:gd name="T8" fmla="*/ 2147483647 w 1536"/>
              <a:gd name="T9" fmla="*/ 2147483647 h 1200"/>
              <a:gd name="T10" fmla="*/ 2147483647 w 1536"/>
              <a:gd name="T11" fmla="*/ 2147483647 h 1200"/>
              <a:gd name="T12" fmla="*/ 2147483647 w 1536"/>
              <a:gd name="T13" fmla="*/ 2147483647 h 1200"/>
              <a:gd name="T14" fmla="*/ 2147483647 w 1536"/>
              <a:gd name="T15" fmla="*/ 0 h 1200"/>
              <a:gd name="T16" fmla="*/ 2147483647 w 1536"/>
              <a:gd name="T17" fmla="*/ 0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6"/>
              <a:gd name="T28" fmla="*/ 0 h 1200"/>
              <a:gd name="T29" fmla="*/ 1536 w 1536"/>
              <a:gd name="T30" fmla="*/ 1200 h 1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6" h="1200">
                <a:moveTo>
                  <a:pt x="0" y="1200"/>
                </a:moveTo>
                <a:lnTo>
                  <a:pt x="192" y="1008"/>
                </a:lnTo>
                <a:lnTo>
                  <a:pt x="336" y="912"/>
                </a:lnTo>
                <a:lnTo>
                  <a:pt x="576" y="912"/>
                </a:lnTo>
                <a:lnTo>
                  <a:pt x="768" y="576"/>
                </a:lnTo>
                <a:lnTo>
                  <a:pt x="960" y="192"/>
                </a:lnTo>
                <a:lnTo>
                  <a:pt x="1104" y="48"/>
                </a:lnTo>
                <a:lnTo>
                  <a:pt x="1296" y="0"/>
                </a:lnTo>
                <a:lnTo>
                  <a:pt x="1536" y="0"/>
                </a:ln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51" name="Freeform 126"/>
          <p:cNvSpPr>
            <a:spLocks/>
          </p:cNvSpPr>
          <p:nvPr/>
        </p:nvSpPr>
        <p:spPr bwMode="auto">
          <a:xfrm>
            <a:off x="1544638" y="4208463"/>
            <a:ext cx="2438400" cy="998537"/>
          </a:xfrm>
          <a:custGeom>
            <a:avLst/>
            <a:gdLst>
              <a:gd name="T0" fmla="*/ 0 w 1536"/>
              <a:gd name="T1" fmla="*/ 2147483647 h 1200"/>
              <a:gd name="T2" fmla="*/ 2147483647 w 1536"/>
              <a:gd name="T3" fmla="*/ 2147483647 h 1200"/>
              <a:gd name="T4" fmla="*/ 2147483647 w 1536"/>
              <a:gd name="T5" fmla="*/ 2147483647 h 1200"/>
              <a:gd name="T6" fmla="*/ 2147483647 w 1536"/>
              <a:gd name="T7" fmla="*/ 2147483647 h 1200"/>
              <a:gd name="T8" fmla="*/ 2147483647 w 1536"/>
              <a:gd name="T9" fmla="*/ 2147483647 h 1200"/>
              <a:gd name="T10" fmla="*/ 2147483647 w 1536"/>
              <a:gd name="T11" fmla="*/ 2147483647 h 1200"/>
              <a:gd name="T12" fmla="*/ 2147483647 w 1536"/>
              <a:gd name="T13" fmla="*/ 2147483647 h 1200"/>
              <a:gd name="T14" fmla="*/ 2147483647 w 1536"/>
              <a:gd name="T15" fmla="*/ 0 h 1200"/>
              <a:gd name="T16" fmla="*/ 2147483647 w 1536"/>
              <a:gd name="T17" fmla="*/ 0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6"/>
              <a:gd name="T28" fmla="*/ 0 h 1200"/>
              <a:gd name="T29" fmla="*/ 1536 w 1536"/>
              <a:gd name="T30" fmla="*/ 1200 h 1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6" h="1200">
                <a:moveTo>
                  <a:pt x="0" y="1200"/>
                </a:moveTo>
                <a:lnTo>
                  <a:pt x="192" y="1008"/>
                </a:lnTo>
                <a:lnTo>
                  <a:pt x="336" y="912"/>
                </a:lnTo>
                <a:lnTo>
                  <a:pt x="576" y="912"/>
                </a:lnTo>
                <a:lnTo>
                  <a:pt x="768" y="576"/>
                </a:lnTo>
                <a:lnTo>
                  <a:pt x="960" y="192"/>
                </a:lnTo>
                <a:lnTo>
                  <a:pt x="1104" y="48"/>
                </a:lnTo>
                <a:lnTo>
                  <a:pt x="1296" y="0"/>
                </a:lnTo>
                <a:lnTo>
                  <a:pt x="1536" y="0"/>
                </a:lnTo>
              </a:path>
            </a:pathLst>
          </a:custGeom>
          <a:noFill/>
          <a:ln w="28575">
            <a:solidFill>
              <a:srgbClr val="FF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52" name="Oval 140"/>
          <p:cNvSpPr>
            <a:spLocks noChangeArrowheads="1"/>
          </p:cNvSpPr>
          <p:nvPr/>
        </p:nvSpPr>
        <p:spPr bwMode="auto">
          <a:xfrm>
            <a:off x="3844925" y="524033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3" name="Oval 141"/>
          <p:cNvSpPr>
            <a:spLocks noChangeArrowheads="1"/>
          </p:cNvSpPr>
          <p:nvPr/>
        </p:nvSpPr>
        <p:spPr bwMode="auto">
          <a:xfrm>
            <a:off x="1482725" y="504031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4" name="Oval 142"/>
          <p:cNvSpPr>
            <a:spLocks noChangeArrowheads="1"/>
          </p:cNvSpPr>
          <p:nvPr/>
        </p:nvSpPr>
        <p:spPr bwMode="auto">
          <a:xfrm>
            <a:off x="1787525" y="5280025"/>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5" name="Oval 143"/>
          <p:cNvSpPr>
            <a:spLocks noChangeArrowheads="1"/>
          </p:cNvSpPr>
          <p:nvPr/>
        </p:nvSpPr>
        <p:spPr bwMode="auto">
          <a:xfrm>
            <a:off x="2016125" y="512603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6" name="Oval 144"/>
          <p:cNvSpPr>
            <a:spLocks noChangeArrowheads="1"/>
          </p:cNvSpPr>
          <p:nvPr/>
        </p:nvSpPr>
        <p:spPr bwMode="auto">
          <a:xfrm>
            <a:off x="2400300" y="479583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7" name="Oval 145"/>
          <p:cNvSpPr>
            <a:spLocks noChangeArrowheads="1"/>
          </p:cNvSpPr>
          <p:nvPr/>
        </p:nvSpPr>
        <p:spPr bwMode="auto">
          <a:xfrm>
            <a:off x="2757488" y="4941888"/>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8" name="Oval 146"/>
          <p:cNvSpPr>
            <a:spLocks noChangeArrowheads="1"/>
          </p:cNvSpPr>
          <p:nvPr/>
        </p:nvSpPr>
        <p:spPr bwMode="auto">
          <a:xfrm>
            <a:off x="3006725" y="4956175"/>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59" name="Oval 147"/>
          <p:cNvSpPr>
            <a:spLocks noChangeArrowheads="1"/>
          </p:cNvSpPr>
          <p:nvPr/>
        </p:nvSpPr>
        <p:spPr bwMode="auto">
          <a:xfrm>
            <a:off x="3235325" y="4892675"/>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0" name="Oval 148"/>
          <p:cNvSpPr>
            <a:spLocks noChangeArrowheads="1"/>
          </p:cNvSpPr>
          <p:nvPr/>
        </p:nvSpPr>
        <p:spPr bwMode="auto">
          <a:xfrm>
            <a:off x="3540125" y="5040313"/>
            <a:ext cx="107950" cy="107950"/>
          </a:xfrm>
          <a:prstGeom prst="ellipse">
            <a:avLst/>
          </a:prstGeom>
          <a:solidFill>
            <a:srgbClr val="00A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1" name="Oval 150"/>
          <p:cNvSpPr>
            <a:spLocks noChangeArrowheads="1"/>
          </p:cNvSpPr>
          <p:nvPr/>
        </p:nvSpPr>
        <p:spPr bwMode="auto">
          <a:xfrm>
            <a:off x="3921125" y="4146550"/>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2" name="Oval 151"/>
          <p:cNvSpPr>
            <a:spLocks noChangeArrowheads="1"/>
          </p:cNvSpPr>
          <p:nvPr/>
        </p:nvSpPr>
        <p:spPr bwMode="auto">
          <a:xfrm>
            <a:off x="3540125" y="4154488"/>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3" name="Oval 152"/>
          <p:cNvSpPr>
            <a:spLocks noChangeArrowheads="1"/>
          </p:cNvSpPr>
          <p:nvPr/>
        </p:nvSpPr>
        <p:spPr bwMode="auto">
          <a:xfrm>
            <a:off x="3235325" y="4200525"/>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4" name="Oval 153"/>
          <p:cNvSpPr>
            <a:spLocks noChangeArrowheads="1"/>
          </p:cNvSpPr>
          <p:nvPr/>
        </p:nvSpPr>
        <p:spPr bwMode="auto">
          <a:xfrm>
            <a:off x="3006725" y="4321175"/>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5" name="Oval 154"/>
          <p:cNvSpPr>
            <a:spLocks noChangeArrowheads="1"/>
          </p:cNvSpPr>
          <p:nvPr/>
        </p:nvSpPr>
        <p:spPr bwMode="auto">
          <a:xfrm>
            <a:off x="2770188" y="4586288"/>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6" name="Oval 155"/>
          <p:cNvSpPr>
            <a:spLocks noChangeArrowheads="1"/>
          </p:cNvSpPr>
          <p:nvPr/>
        </p:nvSpPr>
        <p:spPr bwMode="auto">
          <a:xfrm>
            <a:off x="2397125" y="4905375"/>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7" name="Oval 156"/>
          <p:cNvSpPr>
            <a:spLocks noChangeArrowheads="1"/>
          </p:cNvSpPr>
          <p:nvPr/>
        </p:nvSpPr>
        <p:spPr bwMode="auto">
          <a:xfrm>
            <a:off x="2016125" y="4919663"/>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8" name="Oval 157"/>
          <p:cNvSpPr>
            <a:spLocks noChangeArrowheads="1"/>
          </p:cNvSpPr>
          <p:nvPr/>
        </p:nvSpPr>
        <p:spPr bwMode="auto">
          <a:xfrm>
            <a:off x="1787525" y="5000625"/>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69" name="Oval 158"/>
          <p:cNvSpPr>
            <a:spLocks noChangeArrowheads="1"/>
          </p:cNvSpPr>
          <p:nvPr/>
        </p:nvSpPr>
        <p:spPr bwMode="auto">
          <a:xfrm>
            <a:off x="1482725" y="5149850"/>
            <a:ext cx="107950" cy="107950"/>
          </a:xfrm>
          <a:prstGeom prst="ellipse">
            <a:avLst/>
          </a:pr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ea typeface="ＭＳ ゴシック" pitchFamily="49" charset="-128"/>
              <a:cs typeface="Arial" pitchFamily="34" charset="0"/>
            </a:endParaRPr>
          </a:p>
        </p:txBody>
      </p:sp>
      <p:sp>
        <p:nvSpPr>
          <p:cNvPr id="5270" name="Text Box 160"/>
          <p:cNvSpPr txBox="1">
            <a:spLocks noChangeArrowheads="1"/>
          </p:cNvSpPr>
          <p:nvPr/>
        </p:nvSpPr>
        <p:spPr bwMode="auto">
          <a:xfrm>
            <a:off x="2667000" y="5394325"/>
            <a:ext cx="13763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a:latin typeface="ＭＳ Ｐゴシック" pitchFamily="50" charset="-128"/>
                <a:cs typeface="Arial" pitchFamily="34" charset="0"/>
              </a:rPr>
              <a:t>対照群</a:t>
            </a:r>
            <a:r>
              <a:rPr lang="ja-JP" altLang="en-US" sz="1400" b="1">
                <a:ea typeface="ＭＳ ゴシック" pitchFamily="49" charset="-128"/>
                <a:cs typeface="Arial" pitchFamily="34" charset="0"/>
              </a:rPr>
              <a:t>（</a:t>
            </a:r>
            <a:r>
              <a:rPr lang="en-US" altLang="ja-JP" sz="1400" b="1">
                <a:ea typeface="ＭＳ ゴシック" pitchFamily="49" charset="-128"/>
                <a:cs typeface="Arial" pitchFamily="34" charset="0"/>
              </a:rPr>
              <a:t>507</a:t>
            </a:r>
            <a:r>
              <a:rPr lang="ja-JP" altLang="en-US" sz="1400" b="1">
                <a:ea typeface="ＭＳ ゴシック" pitchFamily="49" charset="-128"/>
                <a:cs typeface="Arial" pitchFamily="34" charset="0"/>
              </a:rPr>
              <a:t>例）</a:t>
            </a:r>
            <a:endParaRPr lang="en-US" altLang="ja-JP" sz="1400" b="1">
              <a:ea typeface="ＭＳ ゴシック" pitchFamily="49" charset="-128"/>
              <a:cs typeface="Arial" pitchFamily="34" charset="0"/>
            </a:endParaRPr>
          </a:p>
        </p:txBody>
      </p:sp>
      <p:sp>
        <p:nvSpPr>
          <p:cNvPr id="5271" name="Text Box 161"/>
          <p:cNvSpPr txBox="1">
            <a:spLocks noChangeArrowheads="1"/>
          </p:cNvSpPr>
          <p:nvPr/>
        </p:nvSpPr>
        <p:spPr bwMode="auto">
          <a:xfrm>
            <a:off x="3175000" y="4429125"/>
            <a:ext cx="10779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b="1">
                <a:latin typeface="ＭＳ Ｐゴシック" pitchFamily="50" charset="-128"/>
                <a:cs typeface="Arial" pitchFamily="34" charset="0"/>
              </a:rPr>
              <a:t>糖尿病移行群</a:t>
            </a:r>
          </a:p>
          <a:p>
            <a:pPr eaLnBrk="1" hangingPunct="1"/>
            <a:r>
              <a:rPr lang="ja-JP" altLang="en-US" sz="1400" b="1">
                <a:ea typeface="ＭＳ ゴシック" pitchFamily="49" charset="-128"/>
                <a:cs typeface="Arial" pitchFamily="34" charset="0"/>
              </a:rPr>
              <a:t>（</a:t>
            </a:r>
            <a:r>
              <a:rPr lang="en-US" altLang="ja-JP" sz="1400" b="1">
                <a:ea typeface="ＭＳ ゴシック" pitchFamily="49" charset="-128"/>
                <a:cs typeface="Arial" pitchFamily="34" charset="0"/>
              </a:rPr>
              <a:t>507</a:t>
            </a:r>
            <a:r>
              <a:rPr lang="ja-JP" altLang="en-US" sz="1400" b="1">
                <a:ea typeface="ＭＳ ゴシック" pitchFamily="49" charset="-128"/>
                <a:cs typeface="Arial" pitchFamily="34" charset="0"/>
              </a:rPr>
              <a:t>例）</a:t>
            </a:r>
            <a:endParaRPr lang="en-US" altLang="ja-JP" sz="1400" b="1">
              <a:ea typeface="ＭＳ ゴシック" pitchFamily="49" charset="-128"/>
              <a:cs typeface="Arial" pitchFamily="34" charset="0"/>
            </a:endParaRPr>
          </a:p>
        </p:txBody>
      </p:sp>
      <p:sp>
        <p:nvSpPr>
          <p:cNvPr id="5272" name="Text Box 163"/>
          <p:cNvSpPr txBox="1">
            <a:spLocks noChangeArrowheads="1"/>
          </p:cNvSpPr>
          <p:nvPr/>
        </p:nvSpPr>
        <p:spPr bwMode="auto">
          <a:xfrm>
            <a:off x="3536950" y="6057900"/>
            <a:ext cx="766763" cy="369888"/>
          </a:xfrm>
          <a:prstGeom prst="rect">
            <a:avLst/>
          </a:prstGeom>
          <a:solidFill>
            <a:srgbClr val="FF0000"/>
          </a:solidFill>
          <a:ln w="19050">
            <a:solidFill>
              <a:schemeClr val="bg1"/>
            </a:solidFill>
            <a:miter lim="800000"/>
            <a:headEnd/>
            <a:tailEnd/>
          </a:ln>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b="1">
                <a:solidFill>
                  <a:schemeClr val="bg1"/>
                </a:solidFill>
                <a:ea typeface="ＭＳ ゴシック" pitchFamily="49" charset="-128"/>
                <a:cs typeface="Arial" pitchFamily="34" charset="0"/>
              </a:rPr>
              <a:t>糖尿病</a:t>
            </a:r>
          </a:p>
          <a:p>
            <a:pPr algn="ctr" eaLnBrk="1" hangingPunct="1"/>
            <a:r>
              <a:rPr lang="ja-JP" altLang="en-US" sz="1200" b="1">
                <a:solidFill>
                  <a:schemeClr val="bg1"/>
                </a:solidFill>
                <a:ea typeface="ＭＳ ゴシック" pitchFamily="49" charset="-128"/>
                <a:cs typeface="Arial" pitchFamily="34" charset="0"/>
              </a:rPr>
              <a:t>発症</a:t>
            </a:r>
          </a:p>
        </p:txBody>
      </p:sp>
      <p:sp>
        <p:nvSpPr>
          <p:cNvPr id="342" name="フリーフォーム 341"/>
          <p:cNvSpPr/>
          <p:nvPr/>
        </p:nvSpPr>
        <p:spPr>
          <a:xfrm>
            <a:off x="5445125" y="2894013"/>
            <a:ext cx="3035300" cy="1031875"/>
          </a:xfrm>
          <a:custGeom>
            <a:avLst/>
            <a:gdLst>
              <a:gd name="connsiteX0" fmla="*/ 0 w 6078931"/>
              <a:gd name="connsiteY0" fmla="*/ 2066544 h 2066544"/>
              <a:gd name="connsiteX1" fmla="*/ 219456 w 6078931"/>
              <a:gd name="connsiteY1" fmla="*/ 1927556 h 2066544"/>
              <a:gd name="connsiteX2" fmla="*/ 395021 w 6078931"/>
              <a:gd name="connsiteY2" fmla="*/ 1751991 h 2066544"/>
              <a:gd name="connsiteX3" fmla="*/ 555955 w 6078931"/>
              <a:gd name="connsiteY3" fmla="*/ 1481328 h 2066544"/>
              <a:gd name="connsiteX4" fmla="*/ 658368 w 6078931"/>
              <a:gd name="connsiteY4" fmla="*/ 1261872 h 2066544"/>
              <a:gd name="connsiteX5" fmla="*/ 833933 w 6078931"/>
              <a:gd name="connsiteY5" fmla="*/ 954634 h 2066544"/>
              <a:gd name="connsiteX6" fmla="*/ 929031 w 6078931"/>
              <a:gd name="connsiteY6" fmla="*/ 771754 h 2066544"/>
              <a:gd name="connsiteX7" fmla="*/ 1002183 w 6078931"/>
              <a:gd name="connsiteY7" fmla="*/ 640080 h 2066544"/>
              <a:gd name="connsiteX8" fmla="*/ 1075335 w 6078931"/>
              <a:gd name="connsiteY8" fmla="*/ 449885 h 2066544"/>
              <a:gd name="connsiteX9" fmla="*/ 1236269 w 6078931"/>
              <a:gd name="connsiteY9" fmla="*/ 310896 h 2066544"/>
              <a:gd name="connsiteX10" fmla="*/ 1499616 w 6078931"/>
              <a:gd name="connsiteY10" fmla="*/ 106071 h 2066544"/>
              <a:gd name="connsiteX11" fmla="*/ 1814170 w 6078931"/>
              <a:gd name="connsiteY11" fmla="*/ 3658 h 2066544"/>
              <a:gd name="connsiteX12" fmla="*/ 2114093 w 6078931"/>
              <a:gd name="connsiteY12" fmla="*/ 84125 h 2066544"/>
              <a:gd name="connsiteX13" fmla="*/ 2318919 w 6078931"/>
              <a:gd name="connsiteY13" fmla="*/ 296266 h 2066544"/>
              <a:gd name="connsiteX14" fmla="*/ 2501799 w 6078931"/>
              <a:gd name="connsiteY14" fmla="*/ 523037 h 2066544"/>
              <a:gd name="connsiteX15" fmla="*/ 2691994 w 6078931"/>
              <a:gd name="connsiteY15" fmla="*/ 720548 h 2066544"/>
              <a:gd name="connsiteX16" fmla="*/ 2948026 w 6078931"/>
              <a:gd name="connsiteY16" fmla="*/ 881482 h 2066544"/>
              <a:gd name="connsiteX17" fmla="*/ 3394253 w 6078931"/>
              <a:gd name="connsiteY17" fmla="*/ 1071677 h 2066544"/>
              <a:gd name="connsiteX18" fmla="*/ 3884371 w 6078931"/>
              <a:gd name="connsiteY18" fmla="*/ 1283818 h 2066544"/>
              <a:gd name="connsiteX19" fmla="*/ 4440327 w 6078931"/>
              <a:gd name="connsiteY19" fmla="*/ 1444752 h 2066544"/>
              <a:gd name="connsiteX20" fmla="*/ 5259629 w 6078931"/>
              <a:gd name="connsiteY20" fmla="*/ 1678839 h 2066544"/>
              <a:gd name="connsiteX21" fmla="*/ 5764378 w 6078931"/>
              <a:gd name="connsiteY21" fmla="*/ 1781252 h 2066544"/>
              <a:gd name="connsiteX22" fmla="*/ 6078931 w 6078931"/>
              <a:gd name="connsiteY22" fmla="*/ 1810512 h 2066544"/>
              <a:gd name="connsiteX0" fmla="*/ 0 w 6078931"/>
              <a:gd name="connsiteY0" fmla="*/ 2066544 h 2066544"/>
              <a:gd name="connsiteX1" fmla="*/ 219456 w 6078931"/>
              <a:gd name="connsiteY1" fmla="*/ 1927556 h 2066544"/>
              <a:gd name="connsiteX2" fmla="*/ 395021 w 6078931"/>
              <a:gd name="connsiteY2" fmla="*/ 1751991 h 2066544"/>
              <a:gd name="connsiteX3" fmla="*/ 555955 w 6078931"/>
              <a:gd name="connsiteY3" fmla="*/ 1481328 h 2066544"/>
              <a:gd name="connsiteX4" fmla="*/ 658368 w 6078931"/>
              <a:gd name="connsiteY4" fmla="*/ 1261872 h 2066544"/>
              <a:gd name="connsiteX5" fmla="*/ 833933 w 6078931"/>
              <a:gd name="connsiteY5" fmla="*/ 954634 h 2066544"/>
              <a:gd name="connsiteX6" fmla="*/ 929031 w 6078931"/>
              <a:gd name="connsiteY6" fmla="*/ 771754 h 2066544"/>
              <a:gd name="connsiteX7" fmla="*/ 1002183 w 6078931"/>
              <a:gd name="connsiteY7" fmla="*/ 640080 h 2066544"/>
              <a:gd name="connsiteX8" fmla="*/ 1522000 w 6078931"/>
              <a:gd name="connsiteY8" fmla="*/ 753280 h 2066544"/>
              <a:gd name="connsiteX9" fmla="*/ 1236269 w 6078931"/>
              <a:gd name="connsiteY9" fmla="*/ 310896 h 2066544"/>
              <a:gd name="connsiteX10" fmla="*/ 1499616 w 6078931"/>
              <a:gd name="connsiteY10" fmla="*/ 106071 h 2066544"/>
              <a:gd name="connsiteX11" fmla="*/ 1814170 w 6078931"/>
              <a:gd name="connsiteY11" fmla="*/ 3658 h 2066544"/>
              <a:gd name="connsiteX12" fmla="*/ 2114093 w 6078931"/>
              <a:gd name="connsiteY12" fmla="*/ 84125 h 2066544"/>
              <a:gd name="connsiteX13" fmla="*/ 2318919 w 6078931"/>
              <a:gd name="connsiteY13" fmla="*/ 296266 h 2066544"/>
              <a:gd name="connsiteX14" fmla="*/ 2501799 w 6078931"/>
              <a:gd name="connsiteY14" fmla="*/ 523037 h 2066544"/>
              <a:gd name="connsiteX15" fmla="*/ 2691994 w 6078931"/>
              <a:gd name="connsiteY15" fmla="*/ 720548 h 2066544"/>
              <a:gd name="connsiteX16" fmla="*/ 2948026 w 6078931"/>
              <a:gd name="connsiteY16" fmla="*/ 881482 h 2066544"/>
              <a:gd name="connsiteX17" fmla="*/ 3394253 w 6078931"/>
              <a:gd name="connsiteY17" fmla="*/ 1071677 h 2066544"/>
              <a:gd name="connsiteX18" fmla="*/ 3884371 w 6078931"/>
              <a:gd name="connsiteY18" fmla="*/ 1283818 h 2066544"/>
              <a:gd name="connsiteX19" fmla="*/ 4440327 w 6078931"/>
              <a:gd name="connsiteY19" fmla="*/ 1444752 h 2066544"/>
              <a:gd name="connsiteX20" fmla="*/ 5259629 w 6078931"/>
              <a:gd name="connsiteY20" fmla="*/ 1678839 h 2066544"/>
              <a:gd name="connsiteX21" fmla="*/ 5764378 w 6078931"/>
              <a:gd name="connsiteY21" fmla="*/ 1781252 h 2066544"/>
              <a:gd name="connsiteX22" fmla="*/ 6078931 w 6078931"/>
              <a:gd name="connsiteY22" fmla="*/ 1810512 h 2066544"/>
              <a:gd name="connsiteX0" fmla="*/ 0 w 6078931"/>
              <a:gd name="connsiteY0" fmla="*/ 2066544 h 2066544"/>
              <a:gd name="connsiteX1" fmla="*/ 219456 w 6078931"/>
              <a:gd name="connsiteY1" fmla="*/ 1927556 h 2066544"/>
              <a:gd name="connsiteX2" fmla="*/ 395021 w 6078931"/>
              <a:gd name="connsiteY2" fmla="*/ 1751991 h 2066544"/>
              <a:gd name="connsiteX3" fmla="*/ 555955 w 6078931"/>
              <a:gd name="connsiteY3" fmla="*/ 1481328 h 2066544"/>
              <a:gd name="connsiteX4" fmla="*/ 658368 w 6078931"/>
              <a:gd name="connsiteY4" fmla="*/ 1261872 h 2066544"/>
              <a:gd name="connsiteX5" fmla="*/ 833933 w 6078931"/>
              <a:gd name="connsiteY5" fmla="*/ 954634 h 2066544"/>
              <a:gd name="connsiteX6" fmla="*/ 929031 w 6078931"/>
              <a:gd name="connsiteY6" fmla="*/ 771754 h 2066544"/>
              <a:gd name="connsiteX7" fmla="*/ 1002183 w 6078931"/>
              <a:gd name="connsiteY7" fmla="*/ 640080 h 2066544"/>
              <a:gd name="connsiteX8" fmla="*/ 1109045 w 6078931"/>
              <a:gd name="connsiteY8" fmla="*/ 441457 h 2066544"/>
              <a:gd name="connsiteX9" fmla="*/ 1236269 w 6078931"/>
              <a:gd name="connsiteY9" fmla="*/ 310896 h 2066544"/>
              <a:gd name="connsiteX10" fmla="*/ 1499616 w 6078931"/>
              <a:gd name="connsiteY10" fmla="*/ 106071 h 2066544"/>
              <a:gd name="connsiteX11" fmla="*/ 1814170 w 6078931"/>
              <a:gd name="connsiteY11" fmla="*/ 3658 h 2066544"/>
              <a:gd name="connsiteX12" fmla="*/ 2114093 w 6078931"/>
              <a:gd name="connsiteY12" fmla="*/ 84125 h 2066544"/>
              <a:gd name="connsiteX13" fmla="*/ 2318919 w 6078931"/>
              <a:gd name="connsiteY13" fmla="*/ 296266 h 2066544"/>
              <a:gd name="connsiteX14" fmla="*/ 2501799 w 6078931"/>
              <a:gd name="connsiteY14" fmla="*/ 523037 h 2066544"/>
              <a:gd name="connsiteX15" fmla="*/ 2691994 w 6078931"/>
              <a:gd name="connsiteY15" fmla="*/ 720548 h 2066544"/>
              <a:gd name="connsiteX16" fmla="*/ 2948026 w 6078931"/>
              <a:gd name="connsiteY16" fmla="*/ 881482 h 2066544"/>
              <a:gd name="connsiteX17" fmla="*/ 3394253 w 6078931"/>
              <a:gd name="connsiteY17" fmla="*/ 1071677 h 2066544"/>
              <a:gd name="connsiteX18" fmla="*/ 3884371 w 6078931"/>
              <a:gd name="connsiteY18" fmla="*/ 1283818 h 2066544"/>
              <a:gd name="connsiteX19" fmla="*/ 4440327 w 6078931"/>
              <a:gd name="connsiteY19" fmla="*/ 1444752 h 2066544"/>
              <a:gd name="connsiteX20" fmla="*/ 5259629 w 6078931"/>
              <a:gd name="connsiteY20" fmla="*/ 1678839 h 2066544"/>
              <a:gd name="connsiteX21" fmla="*/ 5764378 w 6078931"/>
              <a:gd name="connsiteY21" fmla="*/ 1781252 h 2066544"/>
              <a:gd name="connsiteX22" fmla="*/ 6078931 w 6078931"/>
              <a:gd name="connsiteY22" fmla="*/ 1810512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8931" h="2066544">
                <a:moveTo>
                  <a:pt x="0" y="2066544"/>
                </a:moveTo>
                <a:cubicBezTo>
                  <a:pt x="76809" y="2023263"/>
                  <a:pt x="153619" y="1979982"/>
                  <a:pt x="219456" y="1927556"/>
                </a:cubicBezTo>
                <a:cubicBezTo>
                  <a:pt x="285293" y="1875131"/>
                  <a:pt x="338938" y="1826362"/>
                  <a:pt x="395021" y="1751991"/>
                </a:cubicBezTo>
                <a:cubicBezTo>
                  <a:pt x="451104" y="1677620"/>
                  <a:pt x="512064" y="1563015"/>
                  <a:pt x="555955" y="1481328"/>
                </a:cubicBezTo>
                <a:cubicBezTo>
                  <a:pt x="599846" y="1399642"/>
                  <a:pt x="612038" y="1349654"/>
                  <a:pt x="658368" y="1261872"/>
                </a:cubicBezTo>
                <a:cubicBezTo>
                  <a:pt x="704698" y="1174090"/>
                  <a:pt x="788823" y="1036320"/>
                  <a:pt x="833933" y="954634"/>
                </a:cubicBezTo>
                <a:cubicBezTo>
                  <a:pt x="879043" y="872948"/>
                  <a:pt x="900989" y="824180"/>
                  <a:pt x="929031" y="771754"/>
                </a:cubicBezTo>
                <a:cubicBezTo>
                  <a:pt x="957073" y="719328"/>
                  <a:pt x="972181" y="695129"/>
                  <a:pt x="1002183" y="640080"/>
                </a:cubicBezTo>
                <a:cubicBezTo>
                  <a:pt x="1032185" y="585031"/>
                  <a:pt x="1070031" y="496321"/>
                  <a:pt x="1109045" y="441457"/>
                </a:cubicBezTo>
                <a:cubicBezTo>
                  <a:pt x="1148059" y="386593"/>
                  <a:pt x="1171174" y="366794"/>
                  <a:pt x="1236269" y="310896"/>
                </a:cubicBezTo>
                <a:cubicBezTo>
                  <a:pt x="1301364" y="254998"/>
                  <a:pt x="1403299" y="157277"/>
                  <a:pt x="1499616" y="106071"/>
                </a:cubicBezTo>
                <a:cubicBezTo>
                  <a:pt x="1595933" y="54865"/>
                  <a:pt x="1711757" y="7316"/>
                  <a:pt x="1814170" y="3658"/>
                </a:cubicBezTo>
                <a:cubicBezTo>
                  <a:pt x="1916583" y="0"/>
                  <a:pt x="2029968" y="35357"/>
                  <a:pt x="2114093" y="84125"/>
                </a:cubicBezTo>
                <a:cubicBezTo>
                  <a:pt x="2198218" y="132893"/>
                  <a:pt x="2254301" y="223114"/>
                  <a:pt x="2318919" y="296266"/>
                </a:cubicBezTo>
                <a:cubicBezTo>
                  <a:pt x="2383537" y="369418"/>
                  <a:pt x="2439620" y="452323"/>
                  <a:pt x="2501799" y="523037"/>
                </a:cubicBezTo>
                <a:cubicBezTo>
                  <a:pt x="2563978" y="593751"/>
                  <a:pt x="2617623" y="660807"/>
                  <a:pt x="2691994" y="720548"/>
                </a:cubicBezTo>
                <a:cubicBezTo>
                  <a:pt x="2766365" y="780289"/>
                  <a:pt x="2830983" y="822961"/>
                  <a:pt x="2948026" y="881482"/>
                </a:cubicBezTo>
                <a:cubicBezTo>
                  <a:pt x="3065069" y="940003"/>
                  <a:pt x="3394253" y="1071677"/>
                  <a:pt x="3394253" y="1071677"/>
                </a:cubicBezTo>
                <a:cubicBezTo>
                  <a:pt x="3550310" y="1138733"/>
                  <a:pt x="3710025" y="1221639"/>
                  <a:pt x="3884371" y="1283818"/>
                </a:cubicBezTo>
                <a:cubicBezTo>
                  <a:pt x="4058717" y="1345997"/>
                  <a:pt x="4440327" y="1444752"/>
                  <a:pt x="4440327" y="1444752"/>
                </a:cubicBezTo>
                <a:cubicBezTo>
                  <a:pt x="4669537" y="1510589"/>
                  <a:pt x="5038954" y="1622756"/>
                  <a:pt x="5259629" y="1678839"/>
                </a:cubicBezTo>
                <a:cubicBezTo>
                  <a:pt x="5480304" y="1734922"/>
                  <a:pt x="5627828" y="1759307"/>
                  <a:pt x="5764378" y="1781252"/>
                </a:cubicBezTo>
                <a:cubicBezTo>
                  <a:pt x="5900928" y="1803198"/>
                  <a:pt x="5989929" y="1806855"/>
                  <a:pt x="6078931" y="1810512"/>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00"/>
          </a:p>
        </p:txBody>
      </p:sp>
      <p:sp>
        <p:nvSpPr>
          <p:cNvPr id="343" name="フリーフォーム 342"/>
          <p:cNvSpPr/>
          <p:nvPr/>
        </p:nvSpPr>
        <p:spPr>
          <a:xfrm>
            <a:off x="5440363" y="3903663"/>
            <a:ext cx="2101850" cy="492125"/>
          </a:xfrm>
          <a:custGeom>
            <a:avLst/>
            <a:gdLst>
              <a:gd name="connsiteX0" fmla="*/ 0 w 4209611"/>
              <a:gd name="connsiteY0" fmla="*/ 607493 h 983928"/>
              <a:gd name="connsiteX1" fmla="*/ 244402 w 4209611"/>
              <a:gd name="connsiteY1" fmla="*/ 460009 h 983928"/>
              <a:gd name="connsiteX2" fmla="*/ 463521 w 4209611"/>
              <a:gd name="connsiteY2" fmla="*/ 358877 h 983928"/>
              <a:gd name="connsiteX3" fmla="*/ 669998 w 4209611"/>
              <a:gd name="connsiteY3" fmla="*/ 257745 h 983928"/>
              <a:gd name="connsiteX4" fmla="*/ 872262 w 4209611"/>
              <a:gd name="connsiteY4" fmla="*/ 110261 h 983928"/>
              <a:gd name="connsiteX5" fmla="*/ 1015532 w 4209611"/>
              <a:gd name="connsiteY5" fmla="*/ 17557 h 983928"/>
              <a:gd name="connsiteX6" fmla="*/ 1091381 w 4209611"/>
              <a:gd name="connsiteY6" fmla="*/ 30199 h 983928"/>
              <a:gd name="connsiteX7" fmla="*/ 1259934 w 4209611"/>
              <a:gd name="connsiteY7" fmla="*/ 198752 h 983928"/>
              <a:gd name="connsiteX8" fmla="*/ 1453770 w 4209611"/>
              <a:gd name="connsiteY8" fmla="*/ 358877 h 983928"/>
              <a:gd name="connsiteX9" fmla="*/ 1630750 w 4209611"/>
              <a:gd name="connsiteY9" fmla="*/ 460009 h 983928"/>
              <a:gd name="connsiteX10" fmla="*/ 1887794 w 4209611"/>
              <a:gd name="connsiteY10" fmla="*/ 599065 h 983928"/>
              <a:gd name="connsiteX11" fmla="*/ 2237541 w 4209611"/>
              <a:gd name="connsiteY11" fmla="*/ 759190 h 983928"/>
              <a:gd name="connsiteX12" fmla="*/ 2591502 w 4209611"/>
              <a:gd name="connsiteY12" fmla="*/ 856108 h 983928"/>
              <a:gd name="connsiteX13" fmla="*/ 3038168 w 4209611"/>
              <a:gd name="connsiteY13" fmla="*/ 936171 h 983928"/>
              <a:gd name="connsiteX14" fmla="*/ 3417412 w 4209611"/>
              <a:gd name="connsiteY14" fmla="*/ 961454 h 983928"/>
              <a:gd name="connsiteX15" fmla="*/ 3872505 w 4209611"/>
              <a:gd name="connsiteY15" fmla="*/ 982523 h 983928"/>
              <a:gd name="connsiteX16" fmla="*/ 4100052 w 4209611"/>
              <a:gd name="connsiteY16" fmla="*/ 969881 h 983928"/>
              <a:gd name="connsiteX17" fmla="*/ 4209611 w 4209611"/>
              <a:gd name="connsiteY17" fmla="*/ 953026 h 9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611" h="983928">
                <a:moveTo>
                  <a:pt x="0" y="607493"/>
                </a:moveTo>
                <a:cubicBezTo>
                  <a:pt x="83574" y="554469"/>
                  <a:pt x="167148" y="501445"/>
                  <a:pt x="244402" y="460009"/>
                </a:cubicBezTo>
                <a:cubicBezTo>
                  <a:pt x="321656" y="418573"/>
                  <a:pt x="392588" y="392588"/>
                  <a:pt x="463521" y="358877"/>
                </a:cubicBezTo>
                <a:cubicBezTo>
                  <a:pt x="534454" y="325166"/>
                  <a:pt x="601875" y="299181"/>
                  <a:pt x="669998" y="257745"/>
                </a:cubicBezTo>
                <a:cubicBezTo>
                  <a:pt x="738121" y="216309"/>
                  <a:pt x="814673" y="150292"/>
                  <a:pt x="872262" y="110261"/>
                </a:cubicBezTo>
                <a:cubicBezTo>
                  <a:pt x="929851" y="70230"/>
                  <a:pt x="979012" y="30901"/>
                  <a:pt x="1015532" y="17557"/>
                </a:cubicBezTo>
                <a:cubicBezTo>
                  <a:pt x="1052052" y="4213"/>
                  <a:pt x="1050647" y="0"/>
                  <a:pt x="1091381" y="30199"/>
                </a:cubicBezTo>
                <a:cubicBezTo>
                  <a:pt x="1132115" y="60398"/>
                  <a:pt x="1199536" y="143972"/>
                  <a:pt x="1259934" y="198752"/>
                </a:cubicBezTo>
                <a:cubicBezTo>
                  <a:pt x="1320332" y="253532"/>
                  <a:pt x="1391967" y="315334"/>
                  <a:pt x="1453770" y="358877"/>
                </a:cubicBezTo>
                <a:cubicBezTo>
                  <a:pt x="1515573" y="402420"/>
                  <a:pt x="1558413" y="419978"/>
                  <a:pt x="1630750" y="460009"/>
                </a:cubicBezTo>
                <a:cubicBezTo>
                  <a:pt x="1703087" y="500040"/>
                  <a:pt x="1786662" y="549202"/>
                  <a:pt x="1887794" y="599065"/>
                </a:cubicBezTo>
                <a:cubicBezTo>
                  <a:pt x="1988926" y="648929"/>
                  <a:pt x="2120256" y="716350"/>
                  <a:pt x="2237541" y="759190"/>
                </a:cubicBezTo>
                <a:cubicBezTo>
                  <a:pt x="2354826" y="802030"/>
                  <a:pt x="2458064" y="826611"/>
                  <a:pt x="2591502" y="856108"/>
                </a:cubicBezTo>
                <a:cubicBezTo>
                  <a:pt x="2724940" y="885605"/>
                  <a:pt x="2900516" y="918613"/>
                  <a:pt x="3038168" y="936171"/>
                </a:cubicBezTo>
                <a:cubicBezTo>
                  <a:pt x="3175820" y="953729"/>
                  <a:pt x="3417412" y="961454"/>
                  <a:pt x="3417412" y="961454"/>
                </a:cubicBezTo>
                <a:cubicBezTo>
                  <a:pt x="3556468" y="969179"/>
                  <a:pt x="3758732" y="981119"/>
                  <a:pt x="3872505" y="982523"/>
                </a:cubicBezTo>
                <a:cubicBezTo>
                  <a:pt x="3986278" y="983928"/>
                  <a:pt x="4043868" y="974797"/>
                  <a:pt x="4100052" y="969881"/>
                </a:cubicBezTo>
                <a:cubicBezTo>
                  <a:pt x="4156236" y="964965"/>
                  <a:pt x="4182923" y="958995"/>
                  <a:pt x="4209611" y="95302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00"/>
          </a:p>
        </p:txBody>
      </p:sp>
      <p:grpSp>
        <p:nvGrpSpPr>
          <p:cNvPr id="2" name="グループ化 54"/>
          <p:cNvGrpSpPr/>
          <p:nvPr/>
        </p:nvGrpSpPr>
        <p:grpSpPr>
          <a:xfrm>
            <a:off x="5409141" y="4000865"/>
            <a:ext cx="53916" cy="174296"/>
            <a:chOff x="1833881" y="4475572"/>
            <a:chExt cx="108000" cy="152954"/>
          </a:xfrm>
          <a:solidFill>
            <a:srgbClr val="FFCCFF"/>
          </a:solidFill>
        </p:grpSpPr>
        <p:cxnSp>
          <p:nvCxnSpPr>
            <p:cNvPr id="345" name="直線コネクタ 344"/>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6" name="直線コネクタ 345"/>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7" name="フリーフォーム 346"/>
          <p:cNvSpPr/>
          <p:nvPr/>
        </p:nvSpPr>
        <p:spPr>
          <a:xfrm>
            <a:off x="5073650" y="2498725"/>
            <a:ext cx="76200" cy="2051050"/>
          </a:xfrm>
          <a:custGeom>
            <a:avLst/>
            <a:gdLst>
              <a:gd name="connsiteX0" fmla="*/ 0 w 152400"/>
              <a:gd name="connsiteY0" fmla="*/ 0 h 4096871"/>
              <a:gd name="connsiteX1" fmla="*/ 152400 w 152400"/>
              <a:gd name="connsiteY1" fmla="*/ 0 h 4096871"/>
              <a:gd name="connsiteX2" fmla="*/ 152400 w 152400"/>
              <a:gd name="connsiteY2" fmla="*/ 4096871 h 4096871"/>
              <a:gd name="connsiteX3" fmla="*/ 0 w 152400"/>
              <a:gd name="connsiteY3" fmla="*/ 4096871 h 4096871"/>
              <a:gd name="connsiteX4" fmla="*/ 0 w 152400"/>
              <a:gd name="connsiteY4" fmla="*/ 0 h 4096871"/>
              <a:gd name="connsiteX0" fmla="*/ 152400 w 243840"/>
              <a:gd name="connsiteY0" fmla="*/ 0 h 4096871"/>
              <a:gd name="connsiteX1" fmla="*/ 152400 w 243840"/>
              <a:gd name="connsiteY1" fmla="*/ 4096871 h 4096871"/>
              <a:gd name="connsiteX2" fmla="*/ 0 w 243840"/>
              <a:gd name="connsiteY2" fmla="*/ 4096871 h 4096871"/>
              <a:gd name="connsiteX3" fmla="*/ 0 w 243840"/>
              <a:gd name="connsiteY3" fmla="*/ 0 h 4096871"/>
              <a:gd name="connsiteX4" fmla="*/ 243840 w 243840"/>
              <a:gd name="connsiteY4" fmla="*/ 91440 h 4096871"/>
              <a:gd name="connsiteX0" fmla="*/ 152400 w 152400"/>
              <a:gd name="connsiteY0" fmla="*/ 0 h 4096871"/>
              <a:gd name="connsiteX1" fmla="*/ 152400 w 152400"/>
              <a:gd name="connsiteY1" fmla="*/ 4096871 h 4096871"/>
              <a:gd name="connsiteX2" fmla="*/ 0 w 152400"/>
              <a:gd name="connsiteY2" fmla="*/ 4096871 h 4096871"/>
              <a:gd name="connsiteX3" fmla="*/ 0 w 152400"/>
              <a:gd name="connsiteY3" fmla="*/ 0 h 4096871"/>
              <a:gd name="connsiteX0" fmla="*/ 152400 w 152400"/>
              <a:gd name="connsiteY0" fmla="*/ 4096871 h 4096871"/>
              <a:gd name="connsiteX1" fmla="*/ 0 w 152400"/>
              <a:gd name="connsiteY1" fmla="*/ 4096871 h 4096871"/>
              <a:gd name="connsiteX2" fmla="*/ 0 w 152400"/>
              <a:gd name="connsiteY2" fmla="*/ 0 h 4096871"/>
            </a:gdLst>
            <a:ahLst/>
            <a:cxnLst>
              <a:cxn ang="0">
                <a:pos x="connsiteX0" y="connsiteY0"/>
              </a:cxn>
              <a:cxn ang="0">
                <a:pos x="connsiteX1" y="connsiteY1"/>
              </a:cxn>
              <a:cxn ang="0">
                <a:pos x="connsiteX2" y="connsiteY2"/>
              </a:cxn>
            </a:cxnLst>
            <a:rect l="l" t="t" r="r" b="b"/>
            <a:pathLst>
              <a:path w="152400" h="4096871">
                <a:moveTo>
                  <a:pt x="152400" y="4096871"/>
                </a:moveTo>
                <a:lnTo>
                  <a:pt x="0" y="4096871"/>
                </a:lnTo>
                <a:lnTo>
                  <a:pt x="0" y="0"/>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cxnSp>
        <p:nvCxnSpPr>
          <p:cNvPr id="348" name="直線コネクタ 347"/>
          <p:cNvCxnSpPr/>
          <p:nvPr/>
        </p:nvCxnSpPr>
        <p:spPr>
          <a:xfrm>
            <a:off x="5218113" y="4549775"/>
            <a:ext cx="318135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278" name="グループ化 17"/>
          <p:cNvGrpSpPr>
            <a:grpSpLocks/>
          </p:cNvGrpSpPr>
          <p:nvPr/>
        </p:nvGrpSpPr>
        <p:grpSpPr bwMode="auto">
          <a:xfrm>
            <a:off x="5019675" y="2503488"/>
            <a:ext cx="53975" cy="2046287"/>
            <a:chOff x="1055080" y="1482132"/>
            <a:chExt cx="108000" cy="4099726"/>
          </a:xfrm>
        </p:grpSpPr>
        <p:cxnSp>
          <p:nvCxnSpPr>
            <p:cNvPr id="350" name="直線コネクタ 349"/>
            <p:cNvCxnSpPr/>
            <p:nvPr/>
          </p:nvCxnSpPr>
          <p:spPr>
            <a:xfrm>
              <a:off x="1055080" y="1482132"/>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1" name="直線コネクタ 350"/>
            <p:cNvCxnSpPr/>
            <p:nvPr/>
          </p:nvCxnSpPr>
          <p:spPr>
            <a:xfrm>
              <a:off x="1055080" y="2165949"/>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2" name="直線コネクタ 351"/>
            <p:cNvCxnSpPr/>
            <p:nvPr/>
          </p:nvCxnSpPr>
          <p:spPr>
            <a:xfrm>
              <a:off x="1055080" y="2849768"/>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3" name="直線コネクタ 352"/>
            <p:cNvCxnSpPr/>
            <p:nvPr/>
          </p:nvCxnSpPr>
          <p:spPr>
            <a:xfrm>
              <a:off x="1055080" y="3533585"/>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4" name="直線コネクタ 353"/>
            <p:cNvCxnSpPr/>
            <p:nvPr/>
          </p:nvCxnSpPr>
          <p:spPr>
            <a:xfrm>
              <a:off x="1055080" y="4214222"/>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a:off x="1055080" y="4898041"/>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a:off x="1055080" y="5581858"/>
              <a:ext cx="108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58" name="直線コネクタ 357"/>
          <p:cNvCxnSpPr/>
          <p:nvPr/>
        </p:nvCxnSpPr>
        <p:spPr bwMode="auto">
          <a:xfrm rot="5400000">
            <a:off x="5400675"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bwMode="auto">
          <a:xfrm rot="5400000">
            <a:off x="5665787"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bwMode="auto">
          <a:xfrm rot="5400000">
            <a:off x="5930900"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bwMode="auto">
          <a:xfrm rot="5400000">
            <a:off x="6196012"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bwMode="auto">
          <a:xfrm rot="5400000">
            <a:off x="6462712"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p:cNvCxnSpPr/>
          <p:nvPr/>
        </p:nvCxnSpPr>
        <p:spPr bwMode="auto">
          <a:xfrm rot="5400000">
            <a:off x="6726237"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bwMode="auto">
          <a:xfrm rot="5400000">
            <a:off x="6992937"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bwMode="auto">
          <a:xfrm rot="5400000">
            <a:off x="7256462"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bwMode="auto">
          <a:xfrm rot="5400000">
            <a:off x="7523162"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bwMode="auto">
          <a:xfrm rot="5400000">
            <a:off x="7788275"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bwMode="auto">
          <a:xfrm rot="5400000">
            <a:off x="8053387"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0" name="直線コネクタ 379"/>
          <p:cNvCxnSpPr/>
          <p:nvPr/>
        </p:nvCxnSpPr>
        <p:spPr bwMode="auto">
          <a:xfrm rot="5400000">
            <a:off x="8318500" y="4576763"/>
            <a:ext cx="5397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291" name="グループ化 48"/>
          <p:cNvGrpSpPr>
            <a:grpSpLocks/>
          </p:cNvGrpSpPr>
          <p:nvPr/>
        </p:nvGrpSpPr>
        <p:grpSpPr bwMode="auto">
          <a:xfrm>
            <a:off x="5129213" y="4505325"/>
            <a:ext cx="107950" cy="93663"/>
            <a:chOff x="1275702" y="5490863"/>
            <a:chExt cx="218564" cy="187339"/>
          </a:xfrm>
        </p:grpSpPr>
        <p:cxnSp>
          <p:nvCxnSpPr>
            <p:cNvPr id="382" name="直線コネクタ 381"/>
            <p:cNvCxnSpPr/>
            <p:nvPr/>
          </p:nvCxnSpPr>
          <p:spPr>
            <a:xfrm rot="5400000" flipH="1" flipV="1">
              <a:off x="1223817" y="5542748"/>
              <a:ext cx="187339" cy="8356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rot="5400000" flipH="1" flipV="1">
              <a:off x="1358812" y="5542748"/>
              <a:ext cx="187339" cy="8356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4" name="円/楕円 383"/>
          <p:cNvSpPr/>
          <p:nvPr/>
        </p:nvSpPr>
        <p:spPr>
          <a:xfrm>
            <a:off x="5408613" y="4149725"/>
            <a:ext cx="55562" cy="55563"/>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 name="グループ化 55"/>
          <p:cNvGrpSpPr/>
          <p:nvPr/>
        </p:nvGrpSpPr>
        <p:grpSpPr>
          <a:xfrm>
            <a:off x="5541937" y="3902929"/>
            <a:ext cx="53916" cy="194214"/>
            <a:chOff x="1833881" y="4475572"/>
            <a:chExt cx="108000" cy="152954"/>
          </a:xfrm>
          <a:solidFill>
            <a:srgbClr val="FFCCFF"/>
          </a:solidFill>
        </p:grpSpPr>
        <p:cxnSp>
          <p:nvCxnSpPr>
            <p:cNvPr id="386" name="直線コネクタ 385"/>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8" name="円/楕円 387"/>
          <p:cNvSpPr/>
          <p:nvPr/>
        </p:nvSpPr>
        <p:spPr>
          <a:xfrm>
            <a:off x="5541963" y="4071938"/>
            <a:ext cx="55562"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6" name="グループ化 59"/>
          <p:cNvGrpSpPr/>
          <p:nvPr/>
        </p:nvGrpSpPr>
        <p:grpSpPr>
          <a:xfrm>
            <a:off x="5676394" y="3795032"/>
            <a:ext cx="53916" cy="242353"/>
            <a:chOff x="1833881" y="4475572"/>
            <a:chExt cx="108000" cy="152954"/>
          </a:xfrm>
          <a:solidFill>
            <a:srgbClr val="FFCCFF"/>
          </a:solidFill>
        </p:grpSpPr>
        <p:cxnSp>
          <p:nvCxnSpPr>
            <p:cNvPr id="390" name="直線コネクタ 389"/>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2" name="円/楕円 391"/>
          <p:cNvSpPr/>
          <p:nvPr/>
        </p:nvSpPr>
        <p:spPr>
          <a:xfrm>
            <a:off x="5675313" y="4011613"/>
            <a:ext cx="55562"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7" name="グループ化 63"/>
          <p:cNvGrpSpPr/>
          <p:nvPr/>
        </p:nvGrpSpPr>
        <p:grpSpPr>
          <a:xfrm>
            <a:off x="5812509" y="3632357"/>
            <a:ext cx="53916" cy="331991"/>
            <a:chOff x="1833881" y="4475572"/>
            <a:chExt cx="108000" cy="152954"/>
          </a:xfrm>
          <a:solidFill>
            <a:srgbClr val="FFCCFF"/>
          </a:solidFill>
        </p:grpSpPr>
        <p:cxnSp>
          <p:nvCxnSpPr>
            <p:cNvPr id="394" name="直線コネクタ 393"/>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6" name="円/楕円 395"/>
          <p:cNvSpPr/>
          <p:nvPr/>
        </p:nvSpPr>
        <p:spPr>
          <a:xfrm>
            <a:off x="5811838" y="3938588"/>
            <a:ext cx="55562"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8" name="グループ化 67"/>
          <p:cNvGrpSpPr/>
          <p:nvPr/>
        </p:nvGrpSpPr>
        <p:grpSpPr>
          <a:xfrm>
            <a:off x="5941986" y="3403284"/>
            <a:ext cx="53916" cy="481386"/>
            <a:chOff x="1833881" y="4475572"/>
            <a:chExt cx="108000" cy="152954"/>
          </a:xfrm>
          <a:solidFill>
            <a:srgbClr val="FFCCFF"/>
          </a:solidFill>
        </p:grpSpPr>
        <p:cxnSp>
          <p:nvCxnSpPr>
            <p:cNvPr id="398" name="直線コネクタ 397"/>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0" name="円/楕円 399"/>
          <p:cNvSpPr/>
          <p:nvPr/>
        </p:nvSpPr>
        <p:spPr>
          <a:xfrm>
            <a:off x="5942013" y="3859213"/>
            <a:ext cx="55562"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9" name="グループ化 71"/>
          <p:cNvGrpSpPr/>
          <p:nvPr/>
        </p:nvGrpSpPr>
        <p:grpSpPr>
          <a:xfrm>
            <a:off x="6195958" y="3803332"/>
            <a:ext cx="53916" cy="278872"/>
            <a:chOff x="1833881" y="4475572"/>
            <a:chExt cx="108000" cy="152954"/>
          </a:xfrm>
          <a:solidFill>
            <a:srgbClr val="FFCCFF"/>
          </a:solidFill>
        </p:grpSpPr>
        <p:cxnSp>
          <p:nvCxnSpPr>
            <p:cNvPr id="402" name="直線コネクタ 401"/>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3" name="直線コネクタ 402"/>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4" name="円/楕円 403"/>
          <p:cNvSpPr/>
          <p:nvPr/>
        </p:nvSpPr>
        <p:spPr>
          <a:xfrm>
            <a:off x="6194425" y="4056063"/>
            <a:ext cx="55563"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03" name="グループ化 81"/>
          <p:cNvGrpSpPr>
            <a:grpSpLocks/>
          </p:cNvGrpSpPr>
          <p:nvPr/>
        </p:nvGrpSpPr>
        <p:grpSpPr bwMode="auto">
          <a:xfrm>
            <a:off x="5557838" y="3759200"/>
            <a:ext cx="52387" cy="79375"/>
            <a:chOff x="1657651" y="4139736"/>
            <a:chExt cx="108000" cy="349136"/>
          </a:xfrm>
        </p:grpSpPr>
        <p:grpSp>
          <p:nvGrpSpPr>
            <p:cNvPr id="5404" name="グループ化 80"/>
            <p:cNvGrpSpPr>
              <a:grpSpLocks/>
            </p:cNvGrpSpPr>
            <p:nvPr/>
          </p:nvGrpSpPr>
          <p:grpSpPr bwMode="auto">
            <a:xfrm>
              <a:off x="1657651" y="4139736"/>
              <a:ext cx="108000" cy="349136"/>
              <a:chOff x="1657651" y="4079886"/>
              <a:chExt cx="108000" cy="349136"/>
            </a:xfrm>
          </p:grpSpPr>
          <p:cxnSp>
            <p:nvCxnSpPr>
              <p:cNvPr id="408" name="直線コネクタ 407"/>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9" name="直線コネクタ 408"/>
              <p:cNvCxnSpPr/>
              <p:nvPr/>
            </p:nvCxnSpPr>
            <p:spPr>
              <a:xfrm rot="5400000">
                <a:off x="1538718" y="4254456"/>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07" name="直線コネクタ 406"/>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10" name="円/楕円 409"/>
          <p:cNvSpPr/>
          <p:nvPr/>
        </p:nvSpPr>
        <p:spPr>
          <a:xfrm>
            <a:off x="5556250" y="3775075"/>
            <a:ext cx="55563" cy="53975"/>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05" name="グループ化 82"/>
          <p:cNvGrpSpPr>
            <a:grpSpLocks/>
          </p:cNvGrpSpPr>
          <p:nvPr/>
        </p:nvGrpSpPr>
        <p:grpSpPr bwMode="auto">
          <a:xfrm>
            <a:off x="5764213" y="3487738"/>
            <a:ext cx="53975" cy="100012"/>
            <a:chOff x="1657651" y="4139736"/>
            <a:chExt cx="108000" cy="349136"/>
          </a:xfrm>
        </p:grpSpPr>
        <p:grpSp>
          <p:nvGrpSpPr>
            <p:cNvPr id="5400" name="グループ化 83"/>
            <p:cNvGrpSpPr>
              <a:grpSpLocks/>
            </p:cNvGrpSpPr>
            <p:nvPr/>
          </p:nvGrpSpPr>
          <p:grpSpPr bwMode="auto">
            <a:xfrm>
              <a:off x="1657651" y="4139736"/>
              <a:ext cx="108000" cy="349137"/>
              <a:chOff x="1657651" y="4079886"/>
              <a:chExt cx="108000" cy="349137"/>
            </a:xfrm>
          </p:grpSpPr>
          <p:cxnSp>
            <p:nvCxnSpPr>
              <p:cNvPr id="414" name="直線コネクタ 413"/>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5" name="直線コネクタ 414"/>
              <p:cNvCxnSpPr/>
              <p:nvPr/>
            </p:nvCxnSpPr>
            <p:spPr>
              <a:xfrm rot="5400000">
                <a:off x="1537081" y="4254455"/>
                <a:ext cx="349137"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13" name="直線コネクタ 412"/>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16" name="円/楕円 415"/>
          <p:cNvSpPr/>
          <p:nvPr/>
        </p:nvSpPr>
        <p:spPr>
          <a:xfrm>
            <a:off x="5762625" y="3509963"/>
            <a:ext cx="57150" cy="57150"/>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07" name="グループ化 88"/>
          <p:cNvGrpSpPr>
            <a:grpSpLocks/>
          </p:cNvGrpSpPr>
          <p:nvPr/>
        </p:nvGrpSpPr>
        <p:grpSpPr bwMode="auto">
          <a:xfrm>
            <a:off x="6072188" y="2801938"/>
            <a:ext cx="52387" cy="350837"/>
            <a:chOff x="1657651" y="4139736"/>
            <a:chExt cx="108000" cy="349136"/>
          </a:xfrm>
        </p:grpSpPr>
        <p:grpSp>
          <p:nvGrpSpPr>
            <p:cNvPr id="5396" name="グループ化 89"/>
            <p:cNvGrpSpPr>
              <a:grpSpLocks/>
            </p:cNvGrpSpPr>
            <p:nvPr/>
          </p:nvGrpSpPr>
          <p:grpSpPr bwMode="auto">
            <a:xfrm>
              <a:off x="1657651" y="4139736"/>
              <a:ext cx="108000" cy="349136"/>
              <a:chOff x="1657651" y="4079886"/>
              <a:chExt cx="108000" cy="349136"/>
            </a:xfrm>
          </p:grpSpPr>
          <p:cxnSp>
            <p:nvCxnSpPr>
              <p:cNvPr id="420" name="直線コネクタ 419"/>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1" name="直線コネクタ 420"/>
              <p:cNvCxnSpPr/>
              <p:nvPr/>
            </p:nvCxnSpPr>
            <p:spPr>
              <a:xfrm rot="5400000">
                <a:off x="1535446"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19" name="直線コネクタ 418"/>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08" name="グループ化 94"/>
          <p:cNvGrpSpPr>
            <a:grpSpLocks/>
          </p:cNvGrpSpPr>
          <p:nvPr/>
        </p:nvGrpSpPr>
        <p:grpSpPr bwMode="auto">
          <a:xfrm rot="5400000">
            <a:off x="6071394" y="2951957"/>
            <a:ext cx="53975" cy="65087"/>
            <a:chOff x="1657651" y="4139736"/>
            <a:chExt cx="108000" cy="349136"/>
          </a:xfrm>
        </p:grpSpPr>
        <p:grpSp>
          <p:nvGrpSpPr>
            <p:cNvPr id="5392" name="グループ化 95"/>
            <p:cNvGrpSpPr>
              <a:grpSpLocks/>
            </p:cNvGrpSpPr>
            <p:nvPr/>
          </p:nvGrpSpPr>
          <p:grpSpPr bwMode="auto">
            <a:xfrm>
              <a:off x="1657651" y="4139736"/>
              <a:ext cx="108000" cy="349136"/>
              <a:chOff x="1657651" y="4079886"/>
              <a:chExt cx="108000" cy="349136"/>
            </a:xfrm>
          </p:grpSpPr>
          <p:cxnSp>
            <p:nvCxnSpPr>
              <p:cNvPr id="425" name="直線コネクタ 424"/>
              <p:cNvCxnSpPr/>
              <p:nvPr/>
            </p:nvCxnSpPr>
            <p:spPr>
              <a:xfrm>
                <a:off x="1657652" y="4062858"/>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6" name="直線コネクタ 425"/>
              <p:cNvCxnSpPr/>
              <p:nvPr/>
            </p:nvCxnSpPr>
            <p:spPr>
              <a:xfrm rot="5400000">
                <a:off x="1537082"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24" name="直線コネクタ 423"/>
            <p:cNvCxnSpPr/>
            <p:nvPr/>
          </p:nvCxnSpPr>
          <p:spPr>
            <a:xfrm>
              <a:off x="1657652" y="4471844"/>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27" name="円/楕円 426"/>
          <p:cNvSpPr/>
          <p:nvPr/>
        </p:nvSpPr>
        <p:spPr>
          <a:xfrm>
            <a:off x="6070600" y="2955925"/>
            <a:ext cx="55563" cy="55563"/>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10" name="グループ化 99"/>
          <p:cNvGrpSpPr>
            <a:grpSpLocks/>
          </p:cNvGrpSpPr>
          <p:nvPr/>
        </p:nvGrpSpPr>
        <p:grpSpPr bwMode="auto">
          <a:xfrm>
            <a:off x="6350000" y="2662238"/>
            <a:ext cx="53975" cy="447675"/>
            <a:chOff x="1657651" y="4139736"/>
            <a:chExt cx="108000" cy="349136"/>
          </a:xfrm>
        </p:grpSpPr>
        <p:grpSp>
          <p:nvGrpSpPr>
            <p:cNvPr id="5388" name="グループ化 100"/>
            <p:cNvGrpSpPr>
              <a:grpSpLocks/>
            </p:cNvGrpSpPr>
            <p:nvPr/>
          </p:nvGrpSpPr>
          <p:grpSpPr bwMode="auto">
            <a:xfrm>
              <a:off x="1657651" y="4139736"/>
              <a:ext cx="108000" cy="349136"/>
              <a:chOff x="1657651" y="4079886"/>
              <a:chExt cx="108000" cy="349136"/>
            </a:xfrm>
          </p:grpSpPr>
          <p:cxnSp>
            <p:nvCxnSpPr>
              <p:cNvPr id="431" name="直線コネクタ 430"/>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2" name="直線コネクタ 431"/>
              <p:cNvCxnSpPr/>
              <p:nvPr/>
            </p:nvCxnSpPr>
            <p:spPr>
              <a:xfrm rot="5400000">
                <a:off x="1537083"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30" name="直線コネクタ 429"/>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11" name="グループ化 104"/>
          <p:cNvGrpSpPr>
            <a:grpSpLocks/>
          </p:cNvGrpSpPr>
          <p:nvPr/>
        </p:nvGrpSpPr>
        <p:grpSpPr bwMode="auto">
          <a:xfrm rot="5400000">
            <a:off x="6350000" y="2846388"/>
            <a:ext cx="53975" cy="66675"/>
            <a:chOff x="1657651" y="4139736"/>
            <a:chExt cx="108000" cy="349136"/>
          </a:xfrm>
        </p:grpSpPr>
        <p:grpSp>
          <p:nvGrpSpPr>
            <p:cNvPr id="5384" name="グループ化 105"/>
            <p:cNvGrpSpPr>
              <a:grpSpLocks/>
            </p:cNvGrpSpPr>
            <p:nvPr/>
          </p:nvGrpSpPr>
          <p:grpSpPr bwMode="auto">
            <a:xfrm>
              <a:off x="1657651" y="4139736"/>
              <a:ext cx="108000" cy="349136"/>
              <a:chOff x="1657651" y="4079886"/>
              <a:chExt cx="108000" cy="349136"/>
            </a:xfrm>
          </p:grpSpPr>
          <p:cxnSp>
            <p:nvCxnSpPr>
              <p:cNvPr id="436" name="直線コネクタ 435"/>
              <p:cNvCxnSpPr/>
              <p:nvPr/>
            </p:nvCxnSpPr>
            <p:spPr>
              <a:xfrm>
                <a:off x="1657652" y="4079889"/>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7" name="直線コネクタ 436"/>
              <p:cNvCxnSpPr/>
              <p:nvPr/>
            </p:nvCxnSpPr>
            <p:spPr>
              <a:xfrm rot="5400000">
                <a:off x="1537082"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35" name="直線コネクタ 434"/>
            <p:cNvCxnSpPr/>
            <p:nvPr/>
          </p:nvCxnSpPr>
          <p:spPr>
            <a:xfrm>
              <a:off x="1657652" y="4488875"/>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38" name="円/楕円 437"/>
          <p:cNvSpPr/>
          <p:nvPr/>
        </p:nvSpPr>
        <p:spPr>
          <a:xfrm>
            <a:off x="6350000" y="2851150"/>
            <a:ext cx="55563" cy="55563"/>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13" name="グループ化 110"/>
          <p:cNvGrpSpPr>
            <a:grpSpLocks/>
          </p:cNvGrpSpPr>
          <p:nvPr/>
        </p:nvGrpSpPr>
        <p:grpSpPr bwMode="auto">
          <a:xfrm>
            <a:off x="6669088" y="3098800"/>
            <a:ext cx="53975" cy="193675"/>
            <a:chOff x="1657651" y="4139736"/>
            <a:chExt cx="108000" cy="349136"/>
          </a:xfrm>
        </p:grpSpPr>
        <p:grpSp>
          <p:nvGrpSpPr>
            <p:cNvPr id="5380" name="グループ化 111"/>
            <p:cNvGrpSpPr>
              <a:grpSpLocks/>
            </p:cNvGrpSpPr>
            <p:nvPr/>
          </p:nvGrpSpPr>
          <p:grpSpPr bwMode="auto">
            <a:xfrm>
              <a:off x="1657651" y="4139736"/>
              <a:ext cx="108000" cy="349136"/>
              <a:chOff x="1657651" y="4079886"/>
              <a:chExt cx="108000" cy="349136"/>
            </a:xfrm>
          </p:grpSpPr>
          <p:cxnSp>
            <p:nvCxnSpPr>
              <p:cNvPr id="442" name="直線コネクタ 441"/>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3" name="直線コネクタ 442"/>
              <p:cNvCxnSpPr/>
              <p:nvPr/>
            </p:nvCxnSpPr>
            <p:spPr>
              <a:xfrm rot="5400000">
                <a:off x="1537081" y="4254455"/>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41" name="直線コネクタ 440"/>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14" name="グループ化 115"/>
          <p:cNvGrpSpPr>
            <a:grpSpLocks/>
          </p:cNvGrpSpPr>
          <p:nvPr/>
        </p:nvGrpSpPr>
        <p:grpSpPr bwMode="auto">
          <a:xfrm rot="5400000">
            <a:off x="6669088" y="3167063"/>
            <a:ext cx="53975" cy="66675"/>
            <a:chOff x="1657651" y="4139736"/>
            <a:chExt cx="108000" cy="349136"/>
          </a:xfrm>
        </p:grpSpPr>
        <p:grpSp>
          <p:nvGrpSpPr>
            <p:cNvPr id="5376" name="グループ化 116"/>
            <p:cNvGrpSpPr>
              <a:grpSpLocks/>
            </p:cNvGrpSpPr>
            <p:nvPr/>
          </p:nvGrpSpPr>
          <p:grpSpPr bwMode="auto">
            <a:xfrm>
              <a:off x="1657651" y="4139736"/>
              <a:ext cx="108000" cy="349136"/>
              <a:chOff x="1657651" y="4079886"/>
              <a:chExt cx="108000" cy="349136"/>
            </a:xfrm>
          </p:grpSpPr>
          <p:cxnSp>
            <p:nvCxnSpPr>
              <p:cNvPr id="447" name="直線コネクタ 446"/>
              <p:cNvCxnSpPr/>
              <p:nvPr/>
            </p:nvCxnSpPr>
            <p:spPr>
              <a:xfrm>
                <a:off x="1657652" y="4079889"/>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8" name="直線コネクタ 447"/>
              <p:cNvCxnSpPr/>
              <p:nvPr/>
            </p:nvCxnSpPr>
            <p:spPr>
              <a:xfrm rot="5400000">
                <a:off x="1537082"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46" name="直線コネクタ 445"/>
            <p:cNvCxnSpPr/>
            <p:nvPr/>
          </p:nvCxnSpPr>
          <p:spPr>
            <a:xfrm>
              <a:off x="1657652" y="4488875"/>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49" name="円/楕円 448"/>
          <p:cNvSpPr/>
          <p:nvPr/>
        </p:nvSpPr>
        <p:spPr>
          <a:xfrm>
            <a:off x="6667500" y="3171825"/>
            <a:ext cx="55563" cy="57150"/>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16" name="グループ化 121"/>
          <p:cNvGrpSpPr>
            <a:grpSpLocks/>
          </p:cNvGrpSpPr>
          <p:nvPr/>
        </p:nvGrpSpPr>
        <p:grpSpPr bwMode="auto">
          <a:xfrm>
            <a:off x="7510463" y="3335338"/>
            <a:ext cx="53975" cy="258762"/>
            <a:chOff x="1657651" y="4139736"/>
            <a:chExt cx="108000" cy="349136"/>
          </a:xfrm>
        </p:grpSpPr>
        <p:grpSp>
          <p:nvGrpSpPr>
            <p:cNvPr id="5372" name="グループ化 122"/>
            <p:cNvGrpSpPr>
              <a:grpSpLocks/>
            </p:cNvGrpSpPr>
            <p:nvPr/>
          </p:nvGrpSpPr>
          <p:grpSpPr bwMode="auto">
            <a:xfrm>
              <a:off x="1657651" y="4139736"/>
              <a:ext cx="108000" cy="349136"/>
              <a:chOff x="1657651" y="4079886"/>
              <a:chExt cx="108000" cy="349136"/>
            </a:xfrm>
          </p:grpSpPr>
          <p:cxnSp>
            <p:nvCxnSpPr>
              <p:cNvPr id="453" name="直線コネクタ 452"/>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4" name="直線コネクタ 453"/>
              <p:cNvCxnSpPr/>
              <p:nvPr/>
            </p:nvCxnSpPr>
            <p:spPr>
              <a:xfrm rot="5400000">
                <a:off x="1537082"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52" name="直線コネクタ 451"/>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17" name="グループ化 126"/>
          <p:cNvGrpSpPr>
            <a:grpSpLocks/>
          </p:cNvGrpSpPr>
          <p:nvPr/>
        </p:nvGrpSpPr>
        <p:grpSpPr bwMode="auto">
          <a:xfrm rot="5400000">
            <a:off x="7511256" y="3380582"/>
            <a:ext cx="53975" cy="176212"/>
            <a:chOff x="1657651" y="4139736"/>
            <a:chExt cx="108000" cy="349136"/>
          </a:xfrm>
        </p:grpSpPr>
        <p:grpSp>
          <p:nvGrpSpPr>
            <p:cNvPr id="5368" name="グループ化 127"/>
            <p:cNvGrpSpPr>
              <a:grpSpLocks/>
            </p:cNvGrpSpPr>
            <p:nvPr/>
          </p:nvGrpSpPr>
          <p:grpSpPr bwMode="auto">
            <a:xfrm>
              <a:off x="1657652" y="4127211"/>
              <a:ext cx="108000" cy="361661"/>
              <a:chOff x="1657652" y="4067361"/>
              <a:chExt cx="108000" cy="361661"/>
            </a:xfrm>
          </p:grpSpPr>
          <p:cxnSp>
            <p:nvCxnSpPr>
              <p:cNvPr id="458" name="直線コネクタ 457"/>
              <p:cNvCxnSpPr/>
              <p:nvPr/>
            </p:nvCxnSpPr>
            <p:spPr>
              <a:xfrm>
                <a:off x="1657651" y="4061014"/>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9" name="直線コネクタ 458"/>
              <p:cNvCxnSpPr/>
              <p:nvPr/>
            </p:nvCxnSpPr>
            <p:spPr>
              <a:xfrm rot="5400000">
                <a:off x="1537083" y="4254454"/>
                <a:ext cx="349137"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57" name="直線コネクタ 456"/>
            <p:cNvCxnSpPr/>
            <p:nvPr/>
          </p:nvCxnSpPr>
          <p:spPr>
            <a:xfrm>
              <a:off x="1657651" y="4470000"/>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0" name="円/楕円 459"/>
          <p:cNvSpPr/>
          <p:nvPr/>
        </p:nvSpPr>
        <p:spPr>
          <a:xfrm>
            <a:off x="7510463" y="3440113"/>
            <a:ext cx="55562" cy="55562"/>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319" name="グループ化 132"/>
          <p:cNvGrpSpPr>
            <a:grpSpLocks/>
          </p:cNvGrpSpPr>
          <p:nvPr/>
        </p:nvGrpSpPr>
        <p:grpSpPr bwMode="auto">
          <a:xfrm>
            <a:off x="8281988" y="3551238"/>
            <a:ext cx="53975" cy="423862"/>
            <a:chOff x="1657651" y="4139736"/>
            <a:chExt cx="108000" cy="349136"/>
          </a:xfrm>
        </p:grpSpPr>
        <p:grpSp>
          <p:nvGrpSpPr>
            <p:cNvPr id="5364" name="グループ化 133"/>
            <p:cNvGrpSpPr>
              <a:grpSpLocks/>
            </p:cNvGrpSpPr>
            <p:nvPr/>
          </p:nvGrpSpPr>
          <p:grpSpPr bwMode="auto">
            <a:xfrm>
              <a:off x="1657651" y="4139736"/>
              <a:ext cx="108000" cy="349136"/>
              <a:chOff x="1657651" y="4079886"/>
              <a:chExt cx="108000" cy="349136"/>
            </a:xfrm>
          </p:grpSpPr>
          <p:cxnSp>
            <p:nvCxnSpPr>
              <p:cNvPr id="464" name="直線コネクタ 463"/>
              <p:cNvCxnSpPr/>
              <p:nvPr/>
            </p:nvCxnSpPr>
            <p:spPr>
              <a:xfrm>
                <a:off x="1657651" y="407988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5" name="直線コネクタ 464"/>
              <p:cNvCxnSpPr/>
              <p:nvPr/>
            </p:nvCxnSpPr>
            <p:spPr>
              <a:xfrm rot="5400000">
                <a:off x="1537082" y="4254454"/>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63" name="直線コネクタ 462"/>
            <p:cNvCxnSpPr/>
            <p:nvPr/>
          </p:nvCxnSpPr>
          <p:spPr>
            <a:xfrm>
              <a:off x="1657651" y="4488872"/>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20" name="グループ化 137"/>
          <p:cNvGrpSpPr>
            <a:grpSpLocks/>
          </p:cNvGrpSpPr>
          <p:nvPr/>
        </p:nvGrpSpPr>
        <p:grpSpPr bwMode="auto">
          <a:xfrm rot="5400000">
            <a:off x="8280400" y="3686175"/>
            <a:ext cx="53975" cy="155575"/>
            <a:chOff x="1657651" y="4139736"/>
            <a:chExt cx="108000" cy="349136"/>
          </a:xfrm>
        </p:grpSpPr>
        <p:grpSp>
          <p:nvGrpSpPr>
            <p:cNvPr id="5360" name="グループ化 138"/>
            <p:cNvGrpSpPr>
              <a:grpSpLocks/>
            </p:cNvGrpSpPr>
            <p:nvPr/>
          </p:nvGrpSpPr>
          <p:grpSpPr bwMode="auto">
            <a:xfrm>
              <a:off x="1657651" y="4125412"/>
              <a:ext cx="108000" cy="363460"/>
              <a:chOff x="1657651" y="4065562"/>
              <a:chExt cx="108000" cy="363460"/>
            </a:xfrm>
          </p:grpSpPr>
          <p:cxnSp>
            <p:nvCxnSpPr>
              <p:cNvPr id="469" name="直線コネクタ 468"/>
              <p:cNvCxnSpPr/>
              <p:nvPr/>
            </p:nvCxnSpPr>
            <p:spPr>
              <a:xfrm>
                <a:off x="1657651" y="4065636"/>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0" name="直線コネクタ 469"/>
              <p:cNvCxnSpPr/>
              <p:nvPr/>
            </p:nvCxnSpPr>
            <p:spPr>
              <a:xfrm rot="5400000">
                <a:off x="1537083" y="4254453"/>
                <a:ext cx="349136"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68" name="直線コネクタ 467"/>
            <p:cNvCxnSpPr/>
            <p:nvPr/>
          </p:nvCxnSpPr>
          <p:spPr>
            <a:xfrm>
              <a:off x="1657652" y="4474623"/>
              <a:ext cx="108000" cy="0"/>
            </a:xfrm>
            <a:prstGeom prst="line">
              <a:avLst/>
            </a:prstGeom>
            <a:solidFill>
              <a:schemeClr val="accent1">
                <a:lumMod val="20000"/>
                <a:lumOff val="80000"/>
              </a:schemeClr>
            </a:solid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1" name="円/楕円 470"/>
          <p:cNvSpPr/>
          <p:nvPr/>
        </p:nvSpPr>
        <p:spPr>
          <a:xfrm>
            <a:off x="8281988" y="3736975"/>
            <a:ext cx="55562" cy="55563"/>
          </a:xfrm>
          <a:prstGeom prst="ellipse">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275" name="グループ化 143"/>
          <p:cNvGrpSpPr/>
          <p:nvPr/>
        </p:nvGrpSpPr>
        <p:grpSpPr>
          <a:xfrm>
            <a:off x="6463210" y="4075564"/>
            <a:ext cx="53916" cy="142756"/>
            <a:chOff x="1833881" y="4475572"/>
            <a:chExt cx="108000" cy="152954"/>
          </a:xfrm>
          <a:solidFill>
            <a:srgbClr val="FFCCFF"/>
          </a:solidFill>
        </p:grpSpPr>
        <p:cxnSp>
          <p:nvCxnSpPr>
            <p:cNvPr id="473" name="直線コネクタ 472"/>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4" name="直線コネクタ 473"/>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5" name="円/楕円 474"/>
          <p:cNvSpPr/>
          <p:nvPr/>
        </p:nvSpPr>
        <p:spPr>
          <a:xfrm>
            <a:off x="6462713" y="4192588"/>
            <a:ext cx="55562" cy="55562"/>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276" name="グループ化 147"/>
          <p:cNvGrpSpPr/>
          <p:nvPr/>
        </p:nvGrpSpPr>
        <p:grpSpPr>
          <a:xfrm>
            <a:off x="6728802" y="4224960"/>
            <a:ext cx="53916" cy="131136"/>
            <a:chOff x="1833881" y="4475572"/>
            <a:chExt cx="108000" cy="152954"/>
          </a:xfrm>
          <a:solidFill>
            <a:srgbClr val="FFCCFF"/>
          </a:solidFill>
        </p:grpSpPr>
        <p:cxnSp>
          <p:nvCxnSpPr>
            <p:cNvPr id="477" name="直線コネクタ 476"/>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8" name="直線コネクタ 477"/>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9" name="円/楕円 478"/>
          <p:cNvSpPr/>
          <p:nvPr/>
        </p:nvSpPr>
        <p:spPr>
          <a:xfrm>
            <a:off x="6727825" y="4330700"/>
            <a:ext cx="55563" cy="55563"/>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5277" name="グループ化 151"/>
          <p:cNvGrpSpPr/>
          <p:nvPr/>
        </p:nvGrpSpPr>
        <p:grpSpPr>
          <a:xfrm>
            <a:off x="6994394" y="4258158"/>
            <a:ext cx="53916" cy="89637"/>
            <a:chOff x="1833881" y="4475572"/>
            <a:chExt cx="108000" cy="152954"/>
          </a:xfrm>
          <a:solidFill>
            <a:srgbClr val="FFCCFF"/>
          </a:solidFill>
        </p:grpSpPr>
        <p:cxnSp>
          <p:nvCxnSpPr>
            <p:cNvPr id="481" name="直線コネクタ 480"/>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2" name="直線コネクタ 481"/>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3" name="円/楕円 482"/>
          <p:cNvSpPr/>
          <p:nvPr/>
        </p:nvSpPr>
        <p:spPr>
          <a:xfrm>
            <a:off x="6992938" y="4321175"/>
            <a:ext cx="57150" cy="55563"/>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grpSp>
        <p:nvGrpSpPr>
          <p:cNvPr id="3" name="グループ化 155"/>
          <p:cNvGrpSpPr/>
          <p:nvPr/>
        </p:nvGrpSpPr>
        <p:grpSpPr>
          <a:xfrm>
            <a:off x="7527238" y="4258158"/>
            <a:ext cx="53916" cy="89637"/>
            <a:chOff x="1833881" y="4475572"/>
            <a:chExt cx="108000" cy="152954"/>
          </a:xfrm>
          <a:solidFill>
            <a:srgbClr val="FFCCFF"/>
          </a:solidFill>
        </p:grpSpPr>
        <p:cxnSp>
          <p:nvCxnSpPr>
            <p:cNvPr id="485" name="直線コネクタ 484"/>
            <p:cNvCxnSpPr/>
            <p:nvPr/>
          </p:nvCxnSpPr>
          <p:spPr>
            <a:xfrm>
              <a:off x="1833881" y="4475572"/>
              <a:ext cx="10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6" name="直線コネクタ 485"/>
            <p:cNvCxnSpPr/>
            <p:nvPr/>
          </p:nvCxnSpPr>
          <p:spPr>
            <a:xfrm rot="5400000">
              <a:off x="1811404" y="4552049"/>
              <a:ext cx="15295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7" name="円/楕円 486"/>
          <p:cNvSpPr/>
          <p:nvPr/>
        </p:nvSpPr>
        <p:spPr>
          <a:xfrm>
            <a:off x="7526338" y="4321175"/>
            <a:ext cx="55562" cy="55563"/>
          </a:xfrm>
          <a:prstGeom prst="ellipse">
            <a:avLst/>
          </a:prstGeom>
          <a:solidFill>
            <a:srgbClr val="FFCC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chemeClr val="tx1"/>
              </a:solidFill>
            </a:endParaRPr>
          </a:p>
        </p:txBody>
      </p:sp>
      <p:sp>
        <p:nvSpPr>
          <p:cNvPr id="5330" name="テキスト ボックス 161"/>
          <p:cNvSpPr txBox="1">
            <a:spLocks noChangeArrowheads="1"/>
          </p:cNvSpPr>
          <p:nvPr/>
        </p:nvSpPr>
        <p:spPr bwMode="auto">
          <a:xfrm>
            <a:off x="4784725" y="2409825"/>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30</a:t>
            </a:r>
            <a:endParaRPr lang="ja-JP" altLang="en-US" sz="1400" b="1">
              <a:cs typeface="Arial" pitchFamily="34" charset="0"/>
            </a:endParaRPr>
          </a:p>
        </p:txBody>
      </p:sp>
      <p:sp>
        <p:nvSpPr>
          <p:cNvPr id="5331" name="テキスト ボックス 162"/>
          <p:cNvSpPr txBox="1">
            <a:spLocks noChangeArrowheads="1"/>
          </p:cNvSpPr>
          <p:nvPr/>
        </p:nvSpPr>
        <p:spPr bwMode="auto">
          <a:xfrm>
            <a:off x="4784725" y="2733675"/>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25</a:t>
            </a:r>
            <a:endParaRPr lang="ja-JP" altLang="en-US" sz="1400" b="1">
              <a:cs typeface="Arial" pitchFamily="34" charset="0"/>
            </a:endParaRPr>
          </a:p>
        </p:txBody>
      </p:sp>
      <p:sp>
        <p:nvSpPr>
          <p:cNvPr id="5332" name="テキスト ボックス 163"/>
          <p:cNvSpPr txBox="1">
            <a:spLocks noChangeArrowheads="1"/>
          </p:cNvSpPr>
          <p:nvPr/>
        </p:nvSpPr>
        <p:spPr bwMode="auto">
          <a:xfrm>
            <a:off x="4784725" y="3084513"/>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dirty="0">
                <a:cs typeface="Arial" pitchFamily="34" charset="0"/>
              </a:rPr>
              <a:t>20</a:t>
            </a:r>
            <a:endParaRPr lang="ja-JP" altLang="en-US" sz="1400" b="1" dirty="0">
              <a:cs typeface="Arial" pitchFamily="34" charset="0"/>
            </a:endParaRPr>
          </a:p>
        </p:txBody>
      </p:sp>
      <p:sp>
        <p:nvSpPr>
          <p:cNvPr id="5333" name="テキスト ボックス 164"/>
          <p:cNvSpPr txBox="1">
            <a:spLocks noChangeArrowheads="1"/>
          </p:cNvSpPr>
          <p:nvPr/>
        </p:nvSpPr>
        <p:spPr bwMode="auto">
          <a:xfrm>
            <a:off x="4784725" y="3417888"/>
            <a:ext cx="198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15</a:t>
            </a:r>
            <a:endParaRPr lang="ja-JP" altLang="en-US" sz="1400" b="1">
              <a:cs typeface="Arial" pitchFamily="34" charset="0"/>
            </a:endParaRPr>
          </a:p>
        </p:txBody>
      </p:sp>
      <p:sp>
        <p:nvSpPr>
          <p:cNvPr id="5334" name="テキスト ボックス 165"/>
          <p:cNvSpPr txBox="1">
            <a:spLocks noChangeArrowheads="1"/>
          </p:cNvSpPr>
          <p:nvPr/>
        </p:nvSpPr>
        <p:spPr bwMode="auto">
          <a:xfrm>
            <a:off x="4784725" y="3759200"/>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10</a:t>
            </a:r>
            <a:endParaRPr lang="ja-JP" altLang="en-US" sz="1400" b="1">
              <a:cs typeface="Arial" pitchFamily="34" charset="0"/>
            </a:endParaRPr>
          </a:p>
        </p:txBody>
      </p:sp>
      <p:sp>
        <p:nvSpPr>
          <p:cNvPr id="5335" name="テキスト ボックス 166"/>
          <p:cNvSpPr txBox="1">
            <a:spLocks noChangeArrowheads="1"/>
          </p:cNvSpPr>
          <p:nvPr/>
        </p:nvSpPr>
        <p:spPr bwMode="auto">
          <a:xfrm>
            <a:off x="4884738" y="40909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5</a:t>
            </a:r>
            <a:endParaRPr lang="ja-JP" altLang="en-US" sz="1400" b="1">
              <a:cs typeface="Arial" pitchFamily="34" charset="0"/>
            </a:endParaRPr>
          </a:p>
        </p:txBody>
      </p:sp>
      <p:sp>
        <p:nvSpPr>
          <p:cNvPr id="5336" name="テキスト ボックス 167"/>
          <p:cNvSpPr txBox="1">
            <a:spLocks noChangeArrowheads="1"/>
          </p:cNvSpPr>
          <p:nvPr/>
        </p:nvSpPr>
        <p:spPr bwMode="auto">
          <a:xfrm>
            <a:off x="4884738" y="4441825"/>
            <a:ext cx="98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1400" b="1">
                <a:cs typeface="Arial" pitchFamily="34" charset="0"/>
              </a:rPr>
              <a:t>0</a:t>
            </a:r>
            <a:endParaRPr lang="ja-JP" altLang="en-US" sz="1400" b="1">
              <a:cs typeface="Arial" pitchFamily="34" charset="0"/>
            </a:endParaRPr>
          </a:p>
        </p:txBody>
      </p:sp>
      <p:sp>
        <p:nvSpPr>
          <p:cNvPr id="5337" name="テキスト ボックス 168"/>
          <p:cNvSpPr txBox="1">
            <a:spLocks noChangeArrowheads="1"/>
          </p:cNvSpPr>
          <p:nvPr/>
        </p:nvSpPr>
        <p:spPr bwMode="auto">
          <a:xfrm>
            <a:off x="4375150" y="2201863"/>
            <a:ext cx="738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1400" b="1">
                <a:latin typeface="Times New Roman" pitchFamily="18" charset="0"/>
                <a:cs typeface="Arial" pitchFamily="34" charset="0"/>
              </a:rPr>
              <a:t>（</a:t>
            </a:r>
            <a:r>
              <a:rPr lang="en-US" altLang="ja-JP" sz="1400" b="1">
                <a:cs typeface="Arial" pitchFamily="34" charset="0"/>
              </a:rPr>
              <a:t>μU/mL</a:t>
            </a:r>
            <a:r>
              <a:rPr lang="ja-JP" altLang="en-US" sz="1400" b="1">
                <a:latin typeface="Times New Roman" pitchFamily="18" charset="0"/>
                <a:cs typeface="Arial" pitchFamily="34" charset="0"/>
              </a:rPr>
              <a:t>）</a:t>
            </a:r>
          </a:p>
        </p:txBody>
      </p:sp>
      <p:sp>
        <p:nvSpPr>
          <p:cNvPr id="5338" name="テキスト ボックス 169"/>
          <p:cNvSpPr txBox="1">
            <a:spLocks noChangeArrowheads="1"/>
          </p:cNvSpPr>
          <p:nvPr/>
        </p:nvSpPr>
        <p:spPr bwMode="auto">
          <a:xfrm>
            <a:off x="4422775" y="2616200"/>
            <a:ext cx="400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a:ea typeface="Osaka"/>
              </a:rPr>
              <a:t>空腹時インスリン濃度</a:t>
            </a:r>
          </a:p>
        </p:txBody>
      </p:sp>
      <p:sp>
        <p:nvSpPr>
          <p:cNvPr id="5339" name="テキスト ボックス 170"/>
          <p:cNvSpPr txBox="1">
            <a:spLocks noChangeArrowheads="1"/>
          </p:cNvSpPr>
          <p:nvPr/>
        </p:nvSpPr>
        <p:spPr bwMode="auto">
          <a:xfrm>
            <a:off x="5349875" y="460851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80</a:t>
            </a:r>
            <a:endParaRPr lang="ja-JP" altLang="en-US" sz="1200" b="1">
              <a:cs typeface="Arial" pitchFamily="34" charset="0"/>
            </a:endParaRPr>
          </a:p>
        </p:txBody>
      </p:sp>
      <p:sp>
        <p:nvSpPr>
          <p:cNvPr id="5340" name="テキスト ボックス 171"/>
          <p:cNvSpPr txBox="1">
            <a:spLocks noChangeArrowheads="1"/>
          </p:cNvSpPr>
          <p:nvPr/>
        </p:nvSpPr>
        <p:spPr bwMode="auto">
          <a:xfrm>
            <a:off x="5570538" y="4608513"/>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100</a:t>
            </a:r>
            <a:endParaRPr lang="ja-JP" altLang="en-US" sz="1200" b="1">
              <a:cs typeface="Arial" pitchFamily="34" charset="0"/>
            </a:endParaRPr>
          </a:p>
        </p:txBody>
      </p:sp>
      <p:sp>
        <p:nvSpPr>
          <p:cNvPr id="5341" name="テキスト ボックス 172"/>
          <p:cNvSpPr txBox="1">
            <a:spLocks noChangeArrowheads="1"/>
          </p:cNvSpPr>
          <p:nvPr/>
        </p:nvSpPr>
        <p:spPr bwMode="auto">
          <a:xfrm>
            <a:off x="5838825" y="4608513"/>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120</a:t>
            </a:r>
            <a:endParaRPr lang="ja-JP" altLang="en-US" sz="1200" b="1">
              <a:cs typeface="Arial" pitchFamily="34" charset="0"/>
            </a:endParaRPr>
          </a:p>
        </p:txBody>
      </p:sp>
      <p:sp>
        <p:nvSpPr>
          <p:cNvPr id="5342" name="テキスト ボックス 173"/>
          <p:cNvSpPr txBox="1">
            <a:spLocks noChangeArrowheads="1"/>
          </p:cNvSpPr>
          <p:nvPr/>
        </p:nvSpPr>
        <p:spPr bwMode="auto">
          <a:xfrm>
            <a:off x="6102350" y="4608513"/>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140</a:t>
            </a:r>
            <a:endParaRPr lang="ja-JP" altLang="en-US" sz="1200" b="1">
              <a:cs typeface="Arial" pitchFamily="34" charset="0"/>
            </a:endParaRPr>
          </a:p>
        </p:txBody>
      </p:sp>
      <p:sp>
        <p:nvSpPr>
          <p:cNvPr id="5343" name="テキスト ボックス 174"/>
          <p:cNvSpPr txBox="1">
            <a:spLocks noChangeArrowheads="1"/>
          </p:cNvSpPr>
          <p:nvPr/>
        </p:nvSpPr>
        <p:spPr bwMode="auto">
          <a:xfrm>
            <a:off x="6372225" y="4608513"/>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160</a:t>
            </a:r>
            <a:endParaRPr lang="ja-JP" altLang="en-US" sz="1200" b="1">
              <a:cs typeface="Arial" pitchFamily="34" charset="0"/>
            </a:endParaRPr>
          </a:p>
        </p:txBody>
      </p:sp>
      <p:sp>
        <p:nvSpPr>
          <p:cNvPr id="5344" name="テキスト ボックス 175"/>
          <p:cNvSpPr txBox="1">
            <a:spLocks noChangeArrowheads="1"/>
          </p:cNvSpPr>
          <p:nvPr/>
        </p:nvSpPr>
        <p:spPr bwMode="auto">
          <a:xfrm>
            <a:off x="6632575" y="4608513"/>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180</a:t>
            </a:r>
            <a:endParaRPr lang="ja-JP" altLang="en-US" sz="1200" b="1">
              <a:cs typeface="Arial" pitchFamily="34" charset="0"/>
            </a:endParaRPr>
          </a:p>
        </p:txBody>
      </p:sp>
      <p:sp>
        <p:nvSpPr>
          <p:cNvPr id="5345" name="テキスト ボックス 176"/>
          <p:cNvSpPr txBox="1">
            <a:spLocks noChangeArrowheads="1"/>
          </p:cNvSpPr>
          <p:nvPr/>
        </p:nvSpPr>
        <p:spPr bwMode="auto">
          <a:xfrm>
            <a:off x="6896100" y="4608513"/>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200</a:t>
            </a:r>
            <a:endParaRPr lang="ja-JP" altLang="en-US" sz="1200" b="1">
              <a:cs typeface="Arial" pitchFamily="34" charset="0"/>
            </a:endParaRPr>
          </a:p>
        </p:txBody>
      </p:sp>
      <p:sp>
        <p:nvSpPr>
          <p:cNvPr id="5346" name="テキスト ボックス 177"/>
          <p:cNvSpPr txBox="1">
            <a:spLocks noChangeArrowheads="1"/>
          </p:cNvSpPr>
          <p:nvPr/>
        </p:nvSpPr>
        <p:spPr bwMode="auto">
          <a:xfrm>
            <a:off x="7165975" y="4608513"/>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220</a:t>
            </a:r>
            <a:endParaRPr lang="ja-JP" altLang="en-US" sz="1200" b="1">
              <a:cs typeface="Arial" pitchFamily="34" charset="0"/>
            </a:endParaRPr>
          </a:p>
        </p:txBody>
      </p:sp>
      <p:sp>
        <p:nvSpPr>
          <p:cNvPr id="5347" name="テキスト ボックス 178"/>
          <p:cNvSpPr txBox="1">
            <a:spLocks noChangeArrowheads="1"/>
          </p:cNvSpPr>
          <p:nvPr/>
        </p:nvSpPr>
        <p:spPr bwMode="auto">
          <a:xfrm>
            <a:off x="7427913" y="4608513"/>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dirty="0">
                <a:cs typeface="Arial" pitchFamily="34" charset="0"/>
              </a:rPr>
              <a:t>240</a:t>
            </a:r>
            <a:endParaRPr lang="ja-JP" altLang="en-US" sz="1200" b="1" dirty="0">
              <a:cs typeface="Arial" pitchFamily="34" charset="0"/>
            </a:endParaRPr>
          </a:p>
        </p:txBody>
      </p:sp>
      <p:sp>
        <p:nvSpPr>
          <p:cNvPr id="5348" name="テキスト ボックス 179"/>
          <p:cNvSpPr txBox="1">
            <a:spLocks noChangeArrowheads="1"/>
          </p:cNvSpPr>
          <p:nvPr/>
        </p:nvSpPr>
        <p:spPr bwMode="auto">
          <a:xfrm>
            <a:off x="7689850" y="4608513"/>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260</a:t>
            </a:r>
            <a:endParaRPr lang="ja-JP" altLang="en-US" sz="1200" b="1">
              <a:cs typeface="Arial" pitchFamily="34" charset="0"/>
            </a:endParaRPr>
          </a:p>
        </p:txBody>
      </p:sp>
      <p:sp>
        <p:nvSpPr>
          <p:cNvPr id="5349" name="テキスト ボックス 180"/>
          <p:cNvSpPr txBox="1">
            <a:spLocks noChangeArrowheads="1"/>
          </p:cNvSpPr>
          <p:nvPr/>
        </p:nvSpPr>
        <p:spPr bwMode="auto">
          <a:xfrm>
            <a:off x="7953375" y="4608513"/>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280</a:t>
            </a:r>
            <a:endParaRPr lang="ja-JP" altLang="en-US" sz="1200" b="1">
              <a:cs typeface="Arial" pitchFamily="34" charset="0"/>
            </a:endParaRPr>
          </a:p>
        </p:txBody>
      </p:sp>
      <p:sp>
        <p:nvSpPr>
          <p:cNvPr id="5350" name="テキスト ボックス 181"/>
          <p:cNvSpPr txBox="1">
            <a:spLocks noChangeArrowheads="1"/>
          </p:cNvSpPr>
          <p:nvPr/>
        </p:nvSpPr>
        <p:spPr bwMode="auto">
          <a:xfrm>
            <a:off x="8223250" y="4608513"/>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b="1">
                <a:cs typeface="Arial" pitchFamily="34" charset="0"/>
              </a:rPr>
              <a:t>300</a:t>
            </a:r>
            <a:endParaRPr lang="ja-JP" altLang="en-US" sz="1200" b="1">
              <a:cs typeface="Arial" pitchFamily="34" charset="0"/>
            </a:endParaRPr>
          </a:p>
        </p:txBody>
      </p:sp>
      <p:sp>
        <p:nvSpPr>
          <p:cNvPr id="5351" name="テキスト ボックス 182"/>
          <p:cNvSpPr txBox="1">
            <a:spLocks noChangeArrowheads="1"/>
          </p:cNvSpPr>
          <p:nvPr/>
        </p:nvSpPr>
        <p:spPr bwMode="auto">
          <a:xfrm>
            <a:off x="8461375" y="4600575"/>
            <a:ext cx="617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b="1">
                <a:latin typeface="Times New Roman" pitchFamily="18" charset="0"/>
                <a:cs typeface="Arial" pitchFamily="34" charset="0"/>
              </a:rPr>
              <a:t>（</a:t>
            </a:r>
            <a:r>
              <a:rPr lang="en-US" altLang="ja-JP" sz="1200" b="1">
                <a:cs typeface="Arial" pitchFamily="34" charset="0"/>
              </a:rPr>
              <a:t>mg/dL</a:t>
            </a:r>
            <a:r>
              <a:rPr lang="ja-JP" altLang="en-US" sz="1200" b="1">
                <a:latin typeface="Times New Roman" pitchFamily="18" charset="0"/>
                <a:cs typeface="Arial" pitchFamily="34" charset="0"/>
              </a:rPr>
              <a:t>）</a:t>
            </a:r>
          </a:p>
        </p:txBody>
      </p:sp>
      <p:sp>
        <p:nvSpPr>
          <p:cNvPr id="5352" name="テキスト ボックス 183"/>
          <p:cNvSpPr txBox="1">
            <a:spLocks noChangeArrowheads="1"/>
          </p:cNvSpPr>
          <p:nvPr/>
        </p:nvSpPr>
        <p:spPr bwMode="auto">
          <a:xfrm>
            <a:off x="6316663" y="4846638"/>
            <a:ext cx="896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a:latin typeface="Times New Roman" pitchFamily="18" charset="0"/>
                <a:cs typeface="Arial" pitchFamily="34" charset="0"/>
              </a:rPr>
              <a:t>空腹時血糖</a:t>
            </a:r>
          </a:p>
        </p:txBody>
      </p:sp>
      <p:sp>
        <p:nvSpPr>
          <p:cNvPr id="5353" name="テキスト ボックス 184"/>
          <p:cNvSpPr txBox="1">
            <a:spLocks noChangeArrowheads="1"/>
          </p:cNvSpPr>
          <p:nvPr/>
        </p:nvSpPr>
        <p:spPr bwMode="auto">
          <a:xfrm>
            <a:off x="7650163" y="4287838"/>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a:latin typeface="Times New Roman" pitchFamily="18" charset="0"/>
                <a:cs typeface="Arial" pitchFamily="34" charset="0"/>
              </a:rPr>
              <a:t>日本人</a:t>
            </a:r>
          </a:p>
        </p:txBody>
      </p:sp>
      <p:sp>
        <p:nvSpPr>
          <p:cNvPr id="5354" name="テキスト ボックス 185"/>
          <p:cNvSpPr txBox="1">
            <a:spLocks noChangeArrowheads="1"/>
          </p:cNvSpPr>
          <p:nvPr/>
        </p:nvSpPr>
        <p:spPr bwMode="auto">
          <a:xfrm>
            <a:off x="8435975" y="3849688"/>
            <a:ext cx="5381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a:latin typeface="Times New Roman" pitchFamily="18" charset="0"/>
                <a:cs typeface="Arial" pitchFamily="34" charset="0"/>
              </a:rPr>
              <a:t>欧米人</a:t>
            </a:r>
          </a:p>
        </p:txBody>
      </p:sp>
      <p:sp>
        <p:nvSpPr>
          <p:cNvPr id="5355" name="テキスト ボックス 186"/>
          <p:cNvSpPr txBox="1">
            <a:spLocks noChangeArrowheads="1"/>
          </p:cNvSpPr>
          <p:nvPr/>
        </p:nvSpPr>
        <p:spPr bwMode="auto">
          <a:xfrm>
            <a:off x="7743825" y="3097213"/>
            <a:ext cx="889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400" b="1">
                <a:cs typeface="Arial" pitchFamily="34" charset="0"/>
              </a:rPr>
              <a:t>mean±SE</a:t>
            </a:r>
            <a:endParaRPr lang="ja-JP" altLang="en-US" sz="1400" b="1">
              <a:cs typeface="Arial" pitchFamily="34" charset="0"/>
            </a:endParaRPr>
          </a:p>
        </p:txBody>
      </p:sp>
      <p:sp>
        <p:nvSpPr>
          <p:cNvPr id="5356" name="テキスト ボックス 186"/>
          <p:cNvSpPr txBox="1">
            <a:spLocks noChangeArrowheads="1"/>
          </p:cNvSpPr>
          <p:nvPr/>
        </p:nvSpPr>
        <p:spPr bwMode="auto">
          <a:xfrm>
            <a:off x="6907213" y="3962400"/>
            <a:ext cx="896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400" b="1">
                <a:cs typeface="Arial" pitchFamily="34" charset="0"/>
              </a:rPr>
              <a:t>mean±SD</a:t>
            </a:r>
            <a:endParaRPr lang="ja-JP" altLang="en-US" sz="1400" b="1">
              <a:cs typeface="Arial" pitchFamily="34" charset="0"/>
            </a:endParaRPr>
          </a:p>
        </p:txBody>
      </p:sp>
      <p:sp>
        <p:nvSpPr>
          <p:cNvPr id="5357" name="Text Box 154"/>
          <p:cNvSpPr txBox="1">
            <a:spLocks noChangeArrowheads="1"/>
          </p:cNvSpPr>
          <p:nvPr/>
        </p:nvSpPr>
        <p:spPr bwMode="auto">
          <a:xfrm>
            <a:off x="2379663" y="6550025"/>
            <a:ext cx="6811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a:r>
              <a:rPr lang="ja-JP" altLang="en-US" sz="1400" b="1" i="1" dirty="0">
                <a:ea typeface="Osaka"/>
              </a:rPr>
              <a:t>石田俊彦：日本臨牀</a:t>
            </a:r>
            <a:r>
              <a:rPr lang="en-US" altLang="ja-JP" sz="1400" b="1" i="1" dirty="0">
                <a:ea typeface="Osaka"/>
              </a:rPr>
              <a:t>,66,S4,196,2008.</a:t>
            </a:r>
            <a:endParaRPr lang="ja-JP" altLang="en-US" sz="1400" b="1" i="1" dirty="0">
              <a:ea typeface="Osaka"/>
            </a:endParaRPr>
          </a:p>
        </p:txBody>
      </p:sp>
      <p:sp>
        <p:nvSpPr>
          <p:cNvPr id="5359" name="テキスト ボックス 169"/>
          <p:cNvSpPr txBox="1">
            <a:spLocks noChangeArrowheads="1"/>
          </p:cNvSpPr>
          <p:nvPr/>
        </p:nvSpPr>
        <p:spPr bwMode="auto">
          <a:xfrm>
            <a:off x="153988" y="3944938"/>
            <a:ext cx="4000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400" b="1">
                <a:ea typeface="Osaka"/>
              </a:rPr>
              <a:t>空腹時インスリン濃度</a:t>
            </a:r>
          </a:p>
        </p:txBody>
      </p:sp>
      <p:sp>
        <p:nvSpPr>
          <p:cNvPr id="317" name="Rectangle 8"/>
          <p:cNvSpPr>
            <a:spLocks noChangeArrowheads="1"/>
          </p:cNvSpPr>
          <p:nvPr/>
        </p:nvSpPr>
        <p:spPr bwMode="auto">
          <a:xfrm>
            <a:off x="492124" y="43414"/>
            <a:ext cx="4392613" cy="9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ja-JP" altLang="en-US" sz="2000" b="1" dirty="0">
                <a:solidFill>
                  <a:srgbClr val="FF0000"/>
                </a:solidFill>
                <a:latin typeface="+mj-ea"/>
                <a:ea typeface="+mj-ea"/>
              </a:rPr>
              <a:t>糖尿病発症前から</a:t>
            </a:r>
            <a:endParaRPr lang="en-US" altLang="ja-JP" sz="2000" b="1" dirty="0">
              <a:solidFill>
                <a:srgbClr val="FF0000"/>
              </a:solidFill>
              <a:latin typeface="+mj-ea"/>
              <a:ea typeface="+mj-ea"/>
            </a:endParaRPr>
          </a:p>
          <a:p>
            <a:pPr algn="ctr">
              <a:spcBef>
                <a:spcPct val="50000"/>
              </a:spcBef>
            </a:pPr>
            <a:r>
              <a:rPr lang="ja-JP" altLang="en-US" sz="2000" b="1" dirty="0">
                <a:solidFill>
                  <a:srgbClr val="FF0000"/>
                </a:solidFill>
                <a:latin typeface="+mj-ea"/>
                <a:ea typeface="+mj-ea"/>
              </a:rPr>
              <a:t>インスリン抵抗性は増大している</a:t>
            </a:r>
          </a:p>
        </p:txBody>
      </p:sp>
      <p:sp>
        <p:nvSpPr>
          <p:cNvPr id="318" name="Rectangle 8"/>
          <p:cNvSpPr>
            <a:spLocks noChangeArrowheads="1"/>
          </p:cNvSpPr>
          <p:nvPr/>
        </p:nvSpPr>
        <p:spPr bwMode="auto">
          <a:xfrm>
            <a:off x="5306751" y="858656"/>
            <a:ext cx="3224212" cy="9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ja-JP" altLang="en-US" sz="2400" b="1" dirty="0">
                <a:solidFill>
                  <a:srgbClr val="FF0000"/>
                </a:solidFill>
                <a:latin typeface="+mj-ea"/>
                <a:ea typeface="+mj-ea"/>
              </a:rPr>
              <a:t>インスリン分泌応答は日本人では低い</a:t>
            </a:r>
          </a:p>
        </p:txBody>
      </p:sp>
    </p:spTree>
    <p:extLst>
      <p:ext uri="{BB962C8B-B14F-4D97-AF65-F5344CB8AC3E}">
        <p14:creationId xmlns:p14="http://schemas.microsoft.com/office/powerpoint/2010/main" val="228566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13542" y="6540890"/>
            <a:ext cx="4233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r"/>
            <a:r>
              <a:rPr lang="en-US" altLang="ja-JP" sz="1600" dirty="0" err="1">
                <a:cs typeface="Arial" pitchFamily="34" charset="0"/>
              </a:rPr>
              <a:t>Mandavilli</a:t>
            </a:r>
            <a:r>
              <a:rPr lang="en-US" altLang="ja-JP" sz="1600" dirty="0">
                <a:cs typeface="Arial" pitchFamily="34" charset="0"/>
              </a:rPr>
              <a:t> A et al. Nat Med 2004;10(4):325-7</a:t>
            </a:r>
          </a:p>
        </p:txBody>
      </p:sp>
      <p:sp>
        <p:nvSpPr>
          <p:cNvPr id="6147" name="Text Box 3"/>
          <p:cNvSpPr txBox="1">
            <a:spLocks noChangeArrowheads="1"/>
          </p:cNvSpPr>
          <p:nvPr/>
        </p:nvSpPr>
        <p:spPr bwMode="auto">
          <a:xfrm>
            <a:off x="541338" y="123825"/>
            <a:ext cx="8064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0" hangingPunct="0"/>
            <a:r>
              <a:rPr lang="ja-JP" altLang="en-US" sz="3400" b="1" dirty="0">
                <a:solidFill>
                  <a:srgbClr val="FF0000"/>
                </a:solidFill>
              </a:rPr>
              <a:t>肥満と糖尿病の頻度</a:t>
            </a:r>
          </a:p>
        </p:txBody>
      </p:sp>
      <p:sp>
        <p:nvSpPr>
          <p:cNvPr id="6225" name="Text Box 81"/>
          <p:cNvSpPr>
            <a:spLocks noChangeArrowheads="1"/>
          </p:cNvSpPr>
          <p:nvPr/>
        </p:nvSpPr>
        <p:spPr bwMode="auto">
          <a:xfrm>
            <a:off x="1919288" y="1022350"/>
            <a:ext cx="1408112" cy="575945"/>
          </a:xfrm>
          <a:prstGeom prst="bevel">
            <a:avLst>
              <a:gd name="adj" fmla="val 7306"/>
            </a:avLst>
          </a:prstGeom>
          <a:ln/>
        </p:spPr>
        <p:style>
          <a:lnRef idx="1">
            <a:schemeClr val="accent2"/>
          </a:lnRef>
          <a:fillRef idx="3">
            <a:schemeClr val="accent2"/>
          </a:fillRef>
          <a:effectRef idx="2">
            <a:schemeClr val="accent2"/>
          </a:effectRef>
          <a:fontRef idx="minor">
            <a:schemeClr val="lt1"/>
          </a:fontRef>
        </p:style>
        <p:txBody>
          <a:bodyPr lIns="90000" tIns="46800" rIns="90000" bIns="46800">
            <a:spAutoFit/>
          </a:bodyPr>
          <a:lstStyle/>
          <a:p>
            <a:pPr algn="ctr"/>
            <a:r>
              <a:rPr lang="ja-JP" altLang="en-US" sz="2600" b="1" dirty="0"/>
              <a:t>肥満</a:t>
            </a:r>
          </a:p>
        </p:txBody>
      </p:sp>
      <p:sp>
        <p:nvSpPr>
          <p:cNvPr id="6226" name="Text Box 82"/>
          <p:cNvSpPr>
            <a:spLocks noChangeArrowheads="1"/>
          </p:cNvSpPr>
          <p:nvPr/>
        </p:nvSpPr>
        <p:spPr bwMode="auto">
          <a:xfrm>
            <a:off x="6521450" y="1022350"/>
            <a:ext cx="1408113" cy="575945"/>
          </a:xfrm>
          <a:prstGeom prst="bevel">
            <a:avLst>
              <a:gd name="adj" fmla="val 7306"/>
            </a:avLst>
          </a:prstGeom>
          <a:ln/>
        </p:spPr>
        <p:style>
          <a:lnRef idx="1">
            <a:schemeClr val="accent5"/>
          </a:lnRef>
          <a:fillRef idx="3">
            <a:schemeClr val="accent5"/>
          </a:fillRef>
          <a:effectRef idx="2">
            <a:schemeClr val="accent5"/>
          </a:effectRef>
          <a:fontRef idx="minor">
            <a:schemeClr val="lt1"/>
          </a:fontRef>
        </p:style>
        <p:txBody>
          <a:bodyPr lIns="90000" tIns="46800" rIns="90000" bIns="46800">
            <a:spAutoFit/>
          </a:bodyPr>
          <a:lstStyle/>
          <a:p>
            <a:pPr algn="ctr"/>
            <a:r>
              <a:rPr lang="ja-JP" altLang="en-US" sz="2600" b="1" dirty="0"/>
              <a:t>糖尿病</a:t>
            </a:r>
          </a:p>
        </p:txBody>
      </p:sp>
      <p:sp>
        <p:nvSpPr>
          <p:cNvPr id="6148" name="Rectangle 4"/>
          <p:cNvSpPr>
            <a:spLocks noChangeArrowheads="1"/>
          </p:cNvSpPr>
          <p:nvPr/>
        </p:nvSpPr>
        <p:spPr bwMode="auto">
          <a:xfrm>
            <a:off x="1092200" y="2030413"/>
            <a:ext cx="250825" cy="3795712"/>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p>
        </p:txBody>
      </p:sp>
      <p:sp>
        <p:nvSpPr>
          <p:cNvPr id="6149" name="Rectangle 5"/>
          <p:cNvSpPr>
            <a:spLocks noChangeArrowheads="1"/>
          </p:cNvSpPr>
          <p:nvPr/>
        </p:nvSpPr>
        <p:spPr bwMode="auto">
          <a:xfrm>
            <a:off x="1749425" y="5534025"/>
            <a:ext cx="249238" cy="292100"/>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p>
        </p:txBody>
      </p:sp>
      <p:sp>
        <p:nvSpPr>
          <p:cNvPr id="6150" name="Rectangle 6"/>
          <p:cNvSpPr>
            <a:spLocks noChangeArrowheads="1"/>
          </p:cNvSpPr>
          <p:nvPr/>
        </p:nvSpPr>
        <p:spPr bwMode="auto">
          <a:xfrm>
            <a:off x="2405063" y="4933950"/>
            <a:ext cx="239712" cy="892175"/>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p>
        </p:txBody>
      </p:sp>
      <p:sp>
        <p:nvSpPr>
          <p:cNvPr id="6151" name="Rectangle 7"/>
          <p:cNvSpPr>
            <a:spLocks noChangeArrowheads="1"/>
          </p:cNvSpPr>
          <p:nvPr/>
        </p:nvSpPr>
        <p:spPr bwMode="auto">
          <a:xfrm>
            <a:off x="3051175" y="4470400"/>
            <a:ext cx="249238" cy="1355725"/>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p>
        </p:txBody>
      </p:sp>
      <p:sp>
        <p:nvSpPr>
          <p:cNvPr id="6152" name="Rectangle 8"/>
          <p:cNvSpPr>
            <a:spLocks noChangeArrowheads="1"/>
          </p:cNvSpPr>
          <p:nvPr/>
        </p:nvSpPr>
        <p:spPr bwMode="auto">
          <a:xfrm>
            <a:off x="3706813" y="4056063"/>
            <a:ext cx="250825" cy="1770062"/>
          </a:xfrm>
          <a:prstGeom prst="rect">
            <a:avLst/>
          </a:prstGeom>
          <a:solidFill>
            <a:srgbClr val="F0027F"/>
          </a:solidFill>
          <a:ln w="11113">
            <a:solidFill>
              <a:schemeClr val="tx1"/>
            </a:solidFill>
            <a:miter lim="800000"/>
            <a:headEnd/>
            <a:tailEnd/>
          </a:ln>
        </p:spPr>
        <p:txBody>
          <a:bodyPr/>
          <a:lstStyle/>
          <a:p>
            <a:pPr eaLnBrk="0" hangingPunct="0"/>
            <a:endParaRPr kumimoji="0" lang="ja-JP" altLang="ja-JP" sz="1400"/>
          </a:p>
        </p:txBody>
      </p:sp>
      <p:sp>
        <p:nvSpPr>
          <p:cNvPr id="6153" name="Rectangle 9"/>
          <p:cNvSpPr>
            <a:spLocks noChangeArrowheads="1"/>
          </p:cNvSpPr>
          <p:nvPr/>
        </p:nvSpPr>
        <p:spPr bwMode="auto">
          <a:xfrm>
            <a:off x="1343025" y="4005263"/>
            <a:ext cx="239713" cy="1820862"/>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p>
        </p:txBody>
      </p:sp>
      <p:sp>
        <p:nvSpPr>
          <p:cNvPr id="6154" name="Rectangle 10"/>
          <p:cNvSpPr>
            <a:spLocks noChangeArrowheads="1"/>
          </p:cNvSpPr>
          <p:nvPr/>
        </p:nvSpPr>
        <p:spPr bwMode="auto">
          <a:xfrm>
            <a:off x="1998663" y="5789613"/>
            <a:ext cx="239712" cy="36512"/>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p>
        </p:txBody>
      </p:sp>
      <p:sp>
        <p:nvSpPr>
          <p:cNvPr id="6155" name="Rectangle 11"/>
          <p:cNvSpPr>
            <a:spLocks noChangeArrowheads="1"/>
          </p:cNvSpPr>
          <p:nvPr/>
        </p:nvSpPr>
        <p:spPr bwMode="auto">
          <a:xfrm>
            <a:off x="3300413" y="5654675"/>
            <a:ext cx="239712" cy="171450"/>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p>
        </p:txBody>
      </p:sp>
      <p:sp>
        <p:nvSpPr>
          <p:cNvPr id="6156" name="Rectangle 12"/>
          <p:cNvSpPr>
            <a:spLocks noChangeArrowheads="1"/>
          </p:cNvSpPr>
          <p:nvPr/>
        </p:nvSpPr>
        <p:spPr bwMode="auto">
          <a:xfrm>
            <a:off x="3957638" y="5464175"/>
            <a:ext cx="238125" cy="361950"/>
          </a:xfrm>
          <a:prstGeom prst="rect">
            <a:avLst/>
          </a:prstGeom>
          <a:solidFill>
            <a:srgbClr val="FF99FF"/>
          </a:solidFill>
          <a:ln w="11113">
            <a:solidFill>
              <a:schemeClr val="tx1"/>
            </a:solidFill>
            <a:miter lim="800000"/>
            <a:headEnd/>
            <a:tailEnd/>
          </a:ln>
        </p:spPr>
        <p:txBody>
          <a:bodyPr/>
          <a:lstStyle/>
          <a:p>
            <a:pPr eaLnBrk="0" hangingPunct="0"/>
            <a:endParaRPr kumimoji="0" lang="ja-JP" altLang="ja-JP" sz="1400"/>
          </a:p>
        </p:txBody>
      </p:sp>
      <p:grpSp>
        <p:nvGrpSpPr>
          <p:cNvPr id="6232" name="Group 88"/>
          <p:cNvGrpSpPr>
            <a:grpSpLocks/>
          </p:cNvGrpSpPr>
          <p:nvPr/>
        </p:nvGrpSpPr>
        <p:grpSpPr bwMode="auto">
          <a:xfrm>
            <a:off x="977900" y="1754188"/>
            <a:ext cx="90488" cy="3489325"/>
            <a:chOff x="621" y="1130"/>
            <a:chExt cx="57" cy="2198"/>
          </a:xfrm>
        </p:grpSpPr>
        <p:sp>
          <p:nvSpPr>
            <p:cNvPr id="6159" name="Line 15"/>
            <p:cNvSpPr>
              <a:spLocks noChangeShapeType="1"/>
            </p:cNvSpPr>
            <p:nvPr/>
          </p:nvSpPr>
          <p:spPr bwMode="auto">
            <a:xfrm>
              <a:off x="621" y="3327"/>
              <a:ext cx="5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0" name="Line 16"/>
            <p:cNvSpPr>
              <a:spLocks noChangeShapeType="1"/>
            </p:cNvSpPr>
            <p:nvPr/>
          </p:nvSpPr>
          <p:spPr bwMode="auto">
            <a:xfrm>
              <a:off x="621" y="2960"/>
              <a:ext cx="5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1" name="Line 17"/>
            <p:cNvSpPr>
              <a:spLocks noChangeShapeType="1"/>
            </p:cNvSpPr>
            <p:nvPr/>
          </p:nvSpPr>
          <p:spPr bwMode="auto">
            <a:xfrm>
              <a:off x="621" y="2592"/>
              <a:ext cx="5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2" name="Line 18"/>
            <p:cNvSpPr>
              <a:spLocks noChangeShapeType="1"/>
            </p:cNvSpPr>
            <p:nvPr/>
          </p:nvSpPr>
          <p:spPr bwMode="auto">
            <a:xfrm>
              <a:off x="621" y="2233"/>
              <a:ext cx="5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3" name="Line 19"/>
            <p:cNvSpPr>
              <a:spLocks noChangeShapeType="1"/>
            </p:cNvSpPr>
            <p:nvPr/>
          </p:nvSpPr>
          <p:spPr bwMode="auto">
            <a:xfrm>
              <a:off x="621" y="1865"/>
              <a:ext cx="5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4" name="Line 20"/>
            <p:cNvSpPr>
              <a:spLocks noChangeShapeType="1"/>
            </p:cNvSpPr>
            <p:nvPr/>
          </p:nvSpPr>
          <p:spPr bwMode="auto">
            <a:xfrm>
              <a:off x="621" y="1498"/>
              <a:ext cx="57"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5" name="Line 21"/>
            <p:cNvSpPr>
              <a:spLocks noChangeShapeType="1"/>
            </p:cNvSpPr>
            <p:nvPr/>
          </p:nvSpPr>
          <p:spPr bwMode="auto">
            <a:xfrm>
              <a:off x="621" y="1130"/>
              <a:ext cx="57"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6230" name="Group 86"/>
          <p:cNvGrpSpPr>
            <a:grpSpLocks/>
          </p:cNvGrpSpPr>
          <p:nvPr/>
        </p:nvGrpSpPr>
        <p:grpSpPr bwMode="auto">
          <a:xfrm>
            <a:off x="1665288" y="5743575"/>
            <a:ext cx="2606675" cy="90488"/>
            <a:chOff x="1034" y="3643"/>
            <a:chExt cx="1642" cy="57"/>
          </a:xfrm>
        </p:grpSpPr>
        <p:sp>
          <p:nvSpPr>
            <p:cNvPr id="6168" name="Line 24"/>
            <p:cNvSpPr>
              <a:spLocks noChangeShapeType="1"/>
            </p:cNvSpPr>
            <p:nvPr/>
          </p:nvSpPr>
          <p:spPr bwMode="auto">
            <a:xfrm flipV="1">
              <a:off x="1034" y="3643"/>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9" name="Line 25"/>
            <p:cNvSpPr>
              <a:spLocks noChangeShapeType="1"/>
            </p:cNvSpPr>
            <p:nvPr/>
          </p:nvSpPr>
          <p:spPr bwMode="auto">
            <a:xfrm flipV="1">
              <a:off x="1447" y="3643"/>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0" name="Line 26"/>
            <p:cNvSpPr>
              <a:spLocks noChangeShapeType="1"/>
            </p:cNvSpPr>
            <p:nvPr/>
          </p:nvSpPr>
          <p:spPr bwMode="auto">
            <a:xfrm flipV="1">
              <a:off x="1854" y="3643"/>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1" name="Line 27"/>
            <p:cNvSpPr>
              <a:spLocks noChangeShapeType="1"/>
            </p:cNvSpPr>
            <p:nvPr/>
          </p:nvSpPr>
          <p:spPr bwMode="auto">
            <a:xfrm flipV="1">
              <a:off x="2268" y="3643"/>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2" name="Line 28"/>
            <p:cNvSpPr>
              <a:spLocks noChangeShapeType="1"/>
            </p:cNvSpPr>
            <p:nvPr/>
          </p:nvSpPr>
          <p:spPr bwMode="auto">
            <a:xfrm flipV="1">
              <a:off x="2675" y="3643"/>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6173" name="Rectangle 29"/>
          <p:cNvSpPr>
            <a:spLocks noChangeArrowheads="1"/>
          </p:cNvSpPr>
          <p:nvPr/>
        </p:nvSpPr>
        <p:spPr bwMode="auto">
          <a:xfrm>
            <a:off x="787400" y="56880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0</a:t>
            </a:r>
          </a:p>
        </p:txBody>
      </p:sp>
      <p:sp>
        <p:nvSpPr>
          <p:cNvPr id="6174" name="Rectangle 30"/>
          <p:cNvSpPr>
            <a:spLocks noChangeArrowheads="1"/>
          </p:cNvSpPr>
          <p:nvPr/>
        </p:nvSpPr>
        <p:spPr bwMode="auto">
          <a:xfrm>
            <a:off x="679450" y="51038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10</a:t>
            </a:r>
          </a:p>
        </p:txBody>
      </p:sp>
      <p:sp>
        <p:nvSpPr>
          <p:cNvPr id="6175" name="Rectangle 31"/>
          <p:cNvSpPr>
            <a:spLocks noChangeArrowheads="1"/>
          </p:cNvSpPr>
          <p:nvPr/>
        </p:nvSpPr>
        <p:spPr bwMode="auto">
          <a:xfrm>
            <a:off x="679450" y="45196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20</a:t>
            </a:r>
          </a:p>
        </p:txBody>
      </p:sp>
      <p:sp>
        <p:nvSpPr>
          <p:cNvPr id="6176" name="Rectangle 32"/>
          <p:cNvSpPr>
            <a:spLocks noChangeArrowheads="1"/>
          </p:cNvSpPr>
          <p:nvPr/>
        </p:nvSpPr>
        <p:spPr bwMode="auto">
          <a:xfrm>
            <a:off x="679450" y="39354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30</a:t>
            </a:r>
          </a:p>
        </p:txBody>
      </p:sp>
      <p:sp>
        <p:nvSpPr>
          <p:cNvPr id="6177" name="Rectangle 33"/>
          <p:cNvSpPr>
            <a:spLocks noChangeArrowheads="1"/>
          </p:cNvSpPr>
          <p:nvPr/>
        </p:nvSpPr>
        <p:spPr bwMode="auto">
          <a:xfrm>
            <a:off x="679450" y="33686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40</a:t>
            </a:r>
          </a:p>
        </p:txBody>
      </p:sp>
      <p:sp>
        <p:nvSpPr>
          <p:cNvPr id="6178" name="Rectangle 34"/>
          <p:cNvSpPr>
            <a:spLocks noChangeArrowheads="1"/>
          </p:cNvSpPr>
          <p:nvPr/>
        </p:nvSpPr>
        <p:spPr bwMode="auto">
          <a:xfrm>
            <a:off x="679450" y="27844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50</a:t>
            </a:r>
          </a:p>
        </p:txBody>
      </p:sp>
      <p:sp>
        <p:nvSpPr>
          <p:cNvPr id="6179" name="Rectangle 35"/>
          <p:cNvSpPr>
            <a:spLocks noChangeArrowheads="1"/>
          </p:cNvSpPr>
          <p:nvPr/>
        </p:nvSpPr>
        <p:spPr bwMode="auto">
          <a:xfrm>
            <a:off x="679450" y="22002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60</a:t>
            </a:r>
          </a:p>
        </p:txBody>
      </p:sp>
      <p:sp>
        <p:nvSpPr>
          <p:cNvPr id="6180" name="Rectangle 36"/>
          <p:cNvSpPr>
            <a:spLocks noChangeArrowheads="1"/>
          </p:cNvSpPr>
          <p:nvPr/>
        </p:nvSpPr>
        <p:spPr bwMode="auto">
          <a:xfrm>
            <a:off x="679450" y="16160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70</a:t>
            </a:r>
          </a:p>
        </p:txBody>
      </p:sp>
      <p:sp>
        <p:nvSpPr>
          <p:cNvPr id="6181" name="Rectangle 37"/>
          <p:cNvSpPr>
            <a:spLocks noChangeArrowheads="1"/>
          </p:cNvSpPr>
          <p:nvPr/>
        </p:nvSpPr>
        <p:spPr bwMode="auto">
          <a:xfrm rot="19800000">
            <a:off x="998538"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米国</a:t>
            </a:r>
          </a:p>
        </p:txBody>
      </p:sp>
      <p:sp>
        <p:nvSpPr>
          <p:cNvPr id="6182" name="Rectangle 38"/>
          <p:cNvSpPr>
            <a:spLocks noChangeArrowheads="1"/>
          </p:cNvSpPr>
          <p:nvPr/>
        </p:nvSpPr>
        <p:spPr bwMode="auto">
          <a:xfrm rot="19800000">
            <a:off x="1582738" y="5916613"/>
            <a:ext cx="488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インド</a:t>
            </a:r>
          </a:p>
        </p:txBody>
      </p:sp>
      <p:sp>
        <p:nvSpPr>
          <p:cNvPr id="6183" name="Rectangle 39"/>
          <p:cNvSpPr>
            <a:spLocks noChangeArrowheads="1"/>
          </p:cNvSpPr>
          <p:nvPr/>
        </p:nvSpPr>
        <p:spPr bwMode="auto">
          <a:xfrm rot="19800000">
            <a:off x="2246313"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中国</a:t>
            </a:r>
          </a:p>
        </p:txBody>
      </p:sp>
      <p:sp>
        <p:nvSpPr>
          <p:cNvPr id="6184" name="Rectangle 40"/>
          <p:cNvSpPr>
            <a:spLocks noChangeArrowheads="1"/>
          </p:cNvSpPr>
          <p:nvPr/>
        </p:nvSpPr>
        <p:spPr bwMode="auto">
          <a:xfrm rot="19800000">
            <a:off x="2886075"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日本</a:t>
            </a:r>
          </a:p>
        </p:txBody>
      </p:sp>
      <p:sp>
        <p:nvSpPr>
          <p:cNvPr id="6185" name="Rectangle 41"/>
          <p:cNvSpPr>
            <a:spLocks noChangeArrowheads="1"/>
          </p:cNvSpPr>
          <p:nvPr/>
        </p:nvSpPr>
        <p:spPr bwMode="auto">
          <a:xfrm rot="19800000">
            <a:off x="3022600" y="6038850"/>
            <a:ext cx="1138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dirty="0"/>
              <a:t>シンガポール</a:t>
            </a:r>
          </a:p>
        </p:txBody>
      </p:sp>
      <p:sp>
        <p:nvSpPr>
          <p:cNvPr id="6186" name="Rectangle 42"/>
          <p:cNvSpPr>
            <a:spLocks noChangeArrowheads="1"/>
          </p:cNvSpPr>
          <p:nvPr/>
        </p:nvSpPr>
        <p:spPr bwMode="auto">
          <a:xfrm>
            <a:off x="284163" y="1968500"/>
            <a:ext cx="274637"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p>
            <a:pPr algn="ctr" eaLnBrk="0" hangingPunct="0"/>
            <a:r>
              <a:rPr lang="ja-JP" altLang="en-US"/>
              <a:t>人口に占める比率 </a:t>
            </a:r>
            <a:r>
              <a:rPr lang="en-US" altLang="ja-JP"/>
              <a:t>(</a:t>
            </a:r>
            <a:r>
              <a:rPr lang="ja-JP" altLang="en-US"/>
              <a:t>％</a:t>
            </a:r>
            <a:r>
              <a:rPr lang="en-US" altLang="ja-JP"/>
              <a:t>) </a:t>
            </a:r>
          </a:p>
        </p:txBody>
      </p:sp>
      <p:sp>
        <p:nvSpPr>
          <p:cNvPr id="6187" name="Rectangle 43"/>
          <p:cNvSpPr>
            <a:spLocks noChangeArrowheads="1"/>
          </p:cNvSpPr>
          <p:nvPr/>
        </p:nvSpPr>
        <p:spPr bwMode="auto">
          <a:xfrm>
            <a:off x="2085975" y="1954213"/>
            <a:ext cx="144463" cy="166687"/>
          </a:xfrm>
          <a:prstGeom prst="rect">
            <a:avLst/>
          </a:prstGeom>
          <a:solidFill>
            <a:srgbClr val="F0027F"/>
          </a:solidFill>
          <a:ln w="11176">
            <a:solidFill>
              <a:schemeClr val="tx1"/>
            </a:solidFill>
            <a:miter lim="800000"/>
            <a:headEnd/>
            <a:tailEnd/>
          </a:ln>
        </p:spPr>
        <p:txBody>
          <a:bodyPr/>
          <a:lstStyle/>
          <a:p>
            <a:pPr eaLnBrk="0" hangingPunct="0"/>
            <a:endParaRPr kumimoji="0" lang="ja-JP" altLang="ja-JP" sz="1400"/>
          </a:p>
        </p:txBody>
      </p:sp>
      <p:sp>
        <p:nvSpPr>
          <p:cNvPr id="6188" name="Rectangle 44"/>
          <p:cNvSpPr>
            <a:spLocks noChangeArrowheads="1"/>
          </p:cNvSpPr>
          <p:nvPr/>
        </p:nvSpPr>
        <p:spPr bwMode="auto">
          <a:xfrm>
            <a:off x="2263775" y="1893888"/>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a:t>BMI≧25</a:t>
            </a:r>
          </a:p>
        </p:txBody>
      </p:sp>
      <p:sp>
        <p:nvSpPr>
          <p:cNvPr id="6189" name="Rectangle 45"/>
          <p:cNvSpPr>
            <a:spLocks noChangeArrowheads="1"/>
          </p:cNvSpPr>
          <p:nvPr/>
        </p:nvSpPr>
        <p:spPr bwMode="auto">
          <a:xfrm>
            <a:off x="2278063" y="2219325"/>
            <a:ext cx="88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dirty="0"/>
              <a:t>BMI≧30</a:t>
            </a:r>
          </a:p>
        </p:txBody>
      </p:sp>
      <p:sp>
        <p:nvSpPr>
          <p:cNvPr id="6224" name="Rectangle 80"/>
          <p:cNvSpPr>
            <a:spLocks noChangeArrowheads="1"/>
          </p:cNvSpPr>
          <p:nvPr/>
        </p:nvSpPr>
        <p:spPr bwMode="auto">
          <a:xfrm>
            <a:off x="2085975" y="2290763"/>
            <a:ext cx="144463" cy="166687"/>
          </a:xfrm>
          <a:prstGeom prst="rect">
            <a:avLst/>
          </a:prstGeom>
          <a:solidFill>
            <a:srgbClr val="FF99FF"/>
          </a:solidFill>
          <a:ln w="11176">
            <a:solidFill>
              <a:schemeClr val="tx1"/>
            </a:solidFill>
            <a:miter lim="800000"/>
            <a:headEnd/>
            <a:tailEnd/>
          </a:ln>
        </p:spPr>
        <p:txBody>
          <a:bodyPr/>
          <a:lstStyle/>
          <a:p>
            <a:pPr eaLnBrk="0" hangingPunct="0"/>
            <a:endParaRPr kumimoji="0" lang="ja-JP" altLang="ja-JP" sz="1400"/>
          </a:p>
        </p:txBody>
      </p:sp>
      <p:sp>
        <p:nvSpPr>
          <p:cNvPr id="6234" name="Freeform 90"/>
          <p:cNvSpPr>
            <a:spLocks/>
          </p:cNvSpPr>
          <p:nvPr/>
        </p:nvSpPr>
        <p:spPr bwMode="auto">
          <a:xfrm>
            <a:off x="979488" y="1738313"/>
            <a:ext cx="3281362" cy="4086225"/>
          </a:xfrm>
          <a:custGeom>
            <a:avLst/>
            <a:gdLst>
              <a:gd name="T0" fmla="*/ 0 w 2051"/>
              <a:gd name="T1" fmla="*/ 0 h 2574"/>
              <a:gd name="T2" fmla="*/ 0 w 2051"/>
              <a:gd name="T3" fmla="*/ 2574 h 2574"/>
              <a:gd name="T4" fmla="*/ 2051 w 2051"/>
              <a:gd name="T5" fmla="*/ 2574 h 2574"/>
            </a:gdLst>
            <a:ahLst/>
            <a:cxnLst>
              <a:cxn ang="0">
                <a:pos x="T0" y="T1"/>
              </a:cxn>
              <a:cxn ang="0">
                <a:pos x="T2" y="T3"/>
              </a:cxn>
              <a:cxn ang="0">
                <a:pos x="T4" y="T5"/>
              </a:cxn>
            </a:cxnLst>
            <a:rect l="0" t="0" r="r" b="b"/>
            <a:pathLst>
              <a:path w="2051" h="2574">
                <a:moveTo>
                  <a:pt x="0" y="0"/>
                </a:moveTo>
                <a:lnTo>
                  <a:pt x="0" y="2574"/>
                </a:lnTo>
                <a:lnTo>
                  <a:pt x="2051" y="2574"/>
                </a:ln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90" name="Rectangle 46"/>
          <p:cNvSpPr>
            <a:spLocks noChangeArrowheads="1"/>
          </p:cNvSpPr>
          <p:nvPr/>
        </p:nvSpPr>
        <p:spPr bwMode="auto">
          <a:xfrm>
            <a:off x="5648325" y="3113088"/>
            <a:ext cx="273050" cy="2714625"/>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p>
        </p:txBody>
      </p:sp>
      <p:sp>
        <p:nvSpPr>
          <p:cNvPr id="6191" name="Rectangle 47"/>
          <p:cNvSpPr>
            <a:spLocks noChangeArrowheads="1"/>
          </p:cNvSpPr>
          <p:nvPr/>
        </p:nvSpPr>
        <p:spPr bwMode="auto">
          <a:xfrm>
            <a:off x="6310313" y="3838575"/>
            <a:ext cx="271462" cy="198913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p>
        </p:txBody>
      </p:sp>
      <p:sp>
        <p:nvSpPr>
          <p:cNvPr id="6192" name="Rectangle 48"/>
          <p:cNvSpPr>
            <a:spLocks noChangeArrowheads="1"/>
          </p:cNvSpPr>
          <p:nvPr/>
        </p:nvSpPr>
        <p:spPr bwMode="auto">
          <a:xfrm>
            <a:off x="6970713" y="4911725"/>
            <a:ext cx="261937" cy="91598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p>
        </p:txBody>
      </p:sp>
      <p:sp>
        <p:nvSpPr>
          <p:cNvPr id="6193" name="Rectangle 49"/>
          <p:cNvSpPr>
            <a:spLocks noChangeArrowheads="1"/>
          </p:cNvSpPr>
          <p:nvPr/>
        </p:nvSpPr>
        <p:spPr bwMode="auto">
          <a:xfrm>
            <a:off x="7621588" y="3303588"/>
            <a:ext cx="271462" cy="2524125"/>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p>
        </p:txBody>
      </p:sp>
      <p:sp>
        <p:nvSpPr>
          <p:cNvPr id="6194" name="Rectangle 50"/>
          <p:cNvSpPr>
            <a:spLocks noChangeArrowheads="1"/>
          </p:cNvSpPr>
          <p:nvPr/>
        </p:nvSpPr>
        <p:spPr bwMode="auto">
          <a:xfrm>
            <a:off x="8281988" y="1952625"/>
            <a:ext cx="273050" cy="3875088"/>
          </a:xfrm>
          <a:prstGeom prst="rect">
            <a:avLst/>
          </a:prstGeom>
          <a:solidFill>
            <a:srgbClr val="00FFFF"/>
          </a:solidFill>
          <a:ln w="11113">
            <a:solidFill>
              <a:schemeClr val="tx1"/>
            </a:solidFill>
            <a:miter lim="800000"/>
            <a:headEnd/>
            <a:tailEnd/>
          </a:ln>
        </p:spPr>
        <p:txBody>
          <a:bodyPr/>
          <a:lstStyle/>
          <a:p>
            <a:pPr eaLnBrk="0" hangingPunct="0"/>
            <a:endParaRPr kumimoji="0" lang="ja-JP" altLang="ja-JP" sz="1400"/>
          </a:p>
        </p:txBody>
      </p:sp>
      <p:grpSp>
        <p:nvGrpSpPr>
          <p:cNvPr id="6233" name="Group 89"/>
          <p:cNvGrpSpPr>
            <a:grpSpLocks/>
          </p:cNvGrpSpPr>
          <p:nvPr/>
        </p:nvGrpSpPr>
        <p:grpSpPr bwMode="auto">
          <a:xfrm>
            <a:off x="5459413" y="1765300"/>
            <a:ext cx="90487" cy="3389313"/>
            <a:chOff x="3359" y="1193"/>
            <a:chExt cx="57" cy="2111"/>
          </a:xfrm>
        </p:grpSpPr>
        <p:sp>
          <p:nvSpPr>
            <p:cNvPr id="6197" name="Line 53"/>
            <p:cNvSpPr>
              <a:spLocks noChangeShapeType="1"/>
            </p:cNvSpPr>
            <p:nvPr/>
          </p:nvSpPr>
          <p:spPr bwMode="auto">
            <a:xfrm>
              <a:off x="3359" y="3304"/>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8" name="Line 54"/>
            <p:cNvSpPr>
              <a:spLocks noChangeShapeType="1"/>
            </p:cNvSpPr>
            <p:nvPr/>
          </p:nvSpPr>
          <p:spPr bwMode="auto">
            <a:xfrm>
              <a:off x="3359" y="2883"/>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9" name="Line 55"/>
            <p:cNvSpPr>
              <a:spLocks noChangeShapeType="1"/>
            </p:cNvSpPr>
            <p:nvPr/>
          </p:nvSpPr>
          <p:spPr bwMode="auto">
            <a:xfrm>
              <a:off x="3359" y="2463"/>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0" name="Line 56"/>
            <p:cNvSpPr>
              <a:spLocks noChangeShapeType="1"/>
            </p:cNvSpPr>
            <p:nvPr/>
          </p:nvSpPr>
          <p:spPr bwMode="auto">
            <a:xfrm>
              <a:off x="3359" y="2033"/>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1" name="Line 57"/>
            <p:cNvSpPr>
              <a:spLocks noChangeShapeType="1"/>
            </p:cNvSpPr>
            <p:nvPr/>
          </p:nvSpPr>
          <p:spPr bwMode="auto">
            <a:xfrm>
              <a:off x="3359" y="1612"/>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2" name="Line 58"/>
            <p:cNvSpPr>
              <a:spLocks noChangeShapeType="1"/>
            </p:cNvSpPr>
            <p:nvPr/>
          </p:nvSpPr>
          <p:spPr bwMode="auto">
            <a:xfrm>
              <a:off x="3359" y="1193"/>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6231" name="Group 87"/>
          <p:cNvGrpSpPr>
            <a:grpSpLocks/>
          </p:cNvGrpSpPr>
          <p:nvPr/>
        </p:nvGrpSpPr>
        <p:grpSpPr bwMode="auto">
          <a:xfrm>
            <a:off x="6121400" y="5737225"/>
            <a:ext cx="2627313" cy="90488"/>
            <a:chOff x="3776" y="3667"/>
            <a:chExt cx="1655" cy="57"/>
          </a:xfrm>
        </p:grpSpPr>
        <p:sp>
          <p:nvSpPr>
            <p:cNvPr id="6205" name="Line 61"/>
            <p:cNvSpPr>
              <a:spLocks noChangeShapeType="1"/>
            </p:cNvSpPr>
            <p:nvPr/>
          </p:nvSpPr>
          <p:spPr bwMode="auto">
            <a:xfrm flipV="1">
              <a:off x="3776" y="3667"/>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6" name="Line 62"/>
            <p:cNvSpPr>
              <a:spLocks noChangeShapeType="1"/>
            </p:cNvSpPr>
            <p:nvPr/>
          </p:nvSpPr>
          <p:spPr bwMode="auto">
            <a:xfrm flipV="1">
              <a:off x="4192" y="3667"/>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7" name="Line 63"/>
            <p:cNvSpPr>
              <a:spLocks noChangeShapeType="1"/>
            </p:cNvSpPr>
            <p:nvPr/>
          </p:nvSpPr>
          <p:spPr bwMode="auto">
            <a:xfrm flipV="1">
              <a:off x="4602" y="3667"/>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8" name="Line 64"/>
            <p:cNvSpPr>
              <a:spLocks noChangeShapeType="1"/>
            </p:cNvSpPr>
            <p:nvPr/>
          </p:nvSpPr>
          <p:spPr bwMode="auto">
            <a:xfrm flipV="1">
              <a:off x="5018" y="3667"/>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9" name="Line 65"/>
            <p:cNvSpPr>
              <a:spLocks noChangeShapeType="1"/>
            </p:cNvSpPr>
            <p:nvPr/>
          </p:nvSpPr>
          <p:spPr bwMode="auto">
            <a:xfrm flipV="1">
              <a:off x="5430" y="3667"/>
              <a:ext cx="1"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6210" name="Rectangle 66"/>
          <p:cNvSpPr>
            <a:spLocks noChangeArrowheads="1"/>
          </p:cNvSpPr>
          <p:nvPr/>
        </p:nvSpPr>
        <p:spPr bwMode="auto">
          <a:xfrm>
            <a:off x="5235575" y="56896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0</a:t>
            </a:r>
          </a:p>
        </p:txBody>
      </p:sp>
      <p:sp>
        <p:nvSpPr>
          <p:cNvPr id="6211" name="Rectangle 67"/>
          <p:cNvSpPr>
            <a:spLocks noChangeArrowheads="1"/>
          </p:cNvSpPr>
          <p:nvPr/>
        </p:nvSpPr>
        <p:spPr bwMode="auto">
          <a:xfrm>
            <a:off x="5235575" y="50149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2</a:t>
            </a:r>
          </a:p>
        </p:txBody>
      </p:sp>
      <p:sp>
        <p:nvSpPr>
          <p:cNvPr id="6212" name="Rectangle 68"/>
          <p:cNvSpPr>
            <a:spLocks noChangeArrowheads="1"/>
          </p:cNvSpPr>
          <p:nvPr/>
        </p:nvSpPr>
        <p:spPr bwMode="auto">
          <a:xfrm>
            <a:off x="5235575" y="43402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4</a:t>
            </a:r>
          </a:p>
        </p:txBody>
      </p:sp>
      <p:sp>
        <p:nvSpPr>
          <p:cNvPr id="6213" name="Rectangle 69"/>
          <p:cNvSpPr>
            <a:spLocks noChangeArrowheads="1"/>
          </p:cNvSpPr>
          <p:nvPr/>
        </p:nvSpPr>
        <p:spPr bwMode="auto">
          <a:xfrm>
            <a:off x="5235575" y="36655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6</a:t>
            </a:r>
          </a:p>
        </p:txBody>
      </p:sp>
      <p:sp>
        <p:nvSpPr>
          <p:cNvPr id="6214" name="Rectangle 70"/>
          <p:cNvSpPr>
            <a:spLocks noChangeArrowheads="1"/>
          </p:cNvSpPr>
          <p:nvPr/>
        </p:nvSpPr>
        <p:spPr bwMode="auto">
          <a:xfrm>
            <a:off x="5235575" y="29733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8</a:t>
            </a:r>
          </a:p>
        </p:txBody>
      </p:sp>
      <p:sp>
        <p:nvSpPr>
          <p:cNvPr id="6215" name="Rectangle 71"/>
          <p:cNvSpPr>
            <a:spLocks noChangeArrowheads="1"/>
          </p:cNvSpPr>
          <p:nvPr/>
        </p:nvSpPr>
        <p:spPr bwMode="auto">
          <a:xfrm>
            <a:off x="5127625" y="2300288"/>
            <a:ext cx="22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10</a:t>
            </a:r>
          </a:p>
        </p:txBody>
      </p:sp>
      <p:sp>
        <p:nvSpPr>
          <p:cNvPr id="6216" name="Rectangle 72"/>
          <p:cNvSpPr>
            <a:spLocks noChangeArrowheads="1"/>
          </p:cNvSpPr>
          <p:nvPr/>
        </p:nvSpPr>
        <p:spPr bwMode="auto">
          <a:xfrm>
            <a:off x="5127625" y="162718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600"/>
              <a:t>12</a:t>
            </a:r>
          </a:p>
        </p:txBody>
      </p:sp>
      <p:sp>
        <p:nvSpPr>
          <p:cNvPr id="6222" name="Rectangle 78"/>
          <p:cNvSpPr>
            <a:spLocks noChangeArrowheads="1"/>
          </p:cNvSpPr>
          <p:nvPr/>
        </p:nvSpPr>
        <p:spPr bwMode="auto">
          <a:xfrm>
            <a:off x="6475413" y="2136775"/>
            <a:ext cx="146050" cy="157163"/>
          </a:xfrm>
          <a:prstGeom prst="rect">
            <a:avLst/>
          </a:prstGeom>
          <a:solidFill>
            <a:srgbClr val="00FFFF"/>
          </a:solidFill>
          <a:ln w="11176">
            <a:solidFill>
              <a:schemeClr val="tx1"/>
            </a:solidFill>
            <a:miter lim="800000"/>
            <a:headEnd/>
            <a:tailEnd/>
          </a:ln>
        </p:spPr>
        <p:txBody>
          <a:bodyPr/>
          <a:lstStyle/>
          <a:p>
            <a:pPr eaLnBrk="0" hangingPunct="0"/>
            <a:endParaRPr kumimoji="0" lang="ja-JP" altLang="ja-JP" sz="1400"/>
          </a:p>
        </p:txBody>
      </p:sp>
      <p:sp>
        <p:nvSpPr>
          <p:cNvPr id="6223" name="Rectangle 79"/>
          <p:cNvSpPr>
            <a:spLocks noChangeArrowheads="1"/>
          </p:cNvSpPr>
          <p:nvPr/>
        </p:nvSpPr>
        <p:spPr bwMode="auto">
          <a:xfrm>
            <a:off x="6677025" y="20685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ja-JP" altLang="en-US"/>
              <a:t>糖尿病</a:t>
            </a:r>
          </a:p>
        </p:txBody>
      </p:sp>
      <p:sp>
        <p:nvSpPr>
          <p:cNvPr id="6228" name="Rectangle 42"/>
          <p:cNvSpPr>
            <a:spLocks noChangeArrowheads="1"/>
          </p:cNvSpPr>
          <p:nvPr/>
        </p:nvSpPr>
        <p:spPr bwMode="auto">
          <a:xfrm>
            <a:off x="4816475" y="1984375"/>
            <a:ext cx="2746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p>
            <a:pPr algn="ctr" eaLnBrk="0" hangingPunct="0"/>
            <a:r>
              <a:rPr lang="ja-JP" altLang="en-US"/>
              <a:t>人口に占める比率 </a:t>
            </a:r>
            <a:r>
              <a:rPr lang="en-US" altLang="ja-JP"/>
              <a:t>(</a:t>
            </a:r>
            <a:r>
              <a:rPr lang="ja-JP" altLang="en-US"/>
              <a:t>％</a:t>
            </a:r>
            <a:r>
              <a:rPr lang="en-US" altLang="ja-JP"/>
              <a:t>) </a:t>
            </a:r>
          </a:p>
        </p:txBody>
      </p:sp>
      <p:sp>
        <p:nvSpPr>
          <p:cNvPr id="6237" name="Freeform 93"/>
          <p:cNvSpPr>
            <a:spLocks/>
          </p:cNvSpPr>
          <p:nvPr/>
        </p:nvSpPr>
        <p:spPr bwMode="auto">
          <a:xfrm>
            <a:off x="5462588" y="1758950"/>
            <a:ext cx="3279775" cy="4062413"/>
          </a:xfrm>
          <a:custGeom>
            <a:avLst/>
            <a:gdLst>
              <a:gd name="T0" fmla="*/ 0 w 2066"/>
              <a:gd name="T1" fmla="*/ 0 h 2531"/>
              <a:gd name="T2" fmla="*/ 0 w 2066"/>
              <a:gd name="T3" fmla="*/ 2531 h 2531"/>
              <a:gd name="T4" fmla="*/ 2066 w 2066"/>
              <a:gd name="T5" fmla="*/ 2531 h 2531"/>
            </a:gdLst>
            <a:ahLst/>
            <a:cxnLst>
              <a:cxn ang="0">
                <a:pos x="T0" y="T1"/>
              </a:cxn>
              <a:cxn ang="0">
                <a:pos x="T2" y="T3"/>
              </a:cxn>
              <a:cxn ang="0">
                <a:pos x="T4" y="T5"/>
              </a:cxn>
            </a:cxnLst>
            <a:rect l="0" t="0" r="r" b="b"/>
            <a:pathLst>
              <a:path w="2066" h="2531">
                <a:moveTo>
                  <a:pt x="0" y="0"/>
                </a:moveTo>
                <a:lnTo>
                  <a:pt x="0" y="2531"/>
                </a:lnTo>
                <a:lnTo>
                  <a:pt x="2066" y="2531"/>
                </a:ln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40" name="Rectangle 37"/>
          <p:cNvSpPr>
            <a:spLocks noChangeArrowheads="1"/>
          </p:cNvSpPr>
          <p:nvPr/>
        </p:nvSpPr>
        <p:spPr bwMode="auto">
          <a:xfrm rot="19800000">
            <a:off x="5446713"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米国</a:t>
            </a:r>
          </a:p>
        </p:txBody>
      </p:sp>
      <p:sp>
        <p:nvSpPr>
          <p:cNvPr id="6241" name="Rectangle 38"/>
          <p:cNvSpPr>
            <a:spLocks noChangeArrowheads="1"/>
          </p:cNvSpPr>
          <p:nvPr/>
        </p:nvSpPr>
        <p:spPr bwMode="auto">
          <a:xfrm rot="19800000">
            <a:off x="6030913" y="5916613"/>
            <a:ext cx="488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インド</a:t>
            </a:r>
          </a:p>
        </p:txBody>
      </p:sp>
      <p:sp>
        <p:nvSpPr>
          <p:cNvPr id="6242" name="Rectangle 39"/>
          <p:cNvSpPr>
            <a:spLocks noChangeArrowheads="1"/>
          </p:cNvSpPr>
          <p:nvPr/>
        </p:nvSpPr>
        <p:spPr bwMode="auto">
          <a:xfrm rot="19800000">
            <a:off x="6696075"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中国</a:t>
            </a:r>
          </a:p>
        </p:txBody>
      </p:sp>
      <p:sp>
        <p:nvSpPr>
          <p:cNvPr id="6243" name="Rectangle 40"/>
          <p:cNvSpPr>
            <a:spLocks noChangeArrowheads="1"/>
          </p:cNvSpPr>
          <p:nvPr/>
        </p:nvSpPr>
        <p:spPr bwMode="auto">
          <a:xfrm rot="19800000">
            <a:off x="7335838" y="59166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日本</a:t>
            </a:r>
          </a:p>
        </p:txBody>
      </p:sp>
      <p:sp>
        <p:nvSpPr>
          <p:cNvPr id="6244" name="Rectangle 41"/>
          <p:cNvSpPr>
            <a:spLocks noChangeArrowheads="1"/>
          </p:cNvSpPr>
          <p:nvPr/>
        </p:nvSpPr>
        <p:spPr bwMode="auto">
          <a:xfrm rot="19800000">
            <a:off x="7472363" y="6029325"/>
            <a:ext cx="1138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600"/>
              <a:t>シンガポール</a:t>
            </a:r>
          </a:p>
        </p:txBody>
      </p:sp>
      <p:cxnSp>
        <p:nvCxnSpPr>
          <p:cNvPr id="3" name="直線矢印コネクタ 2"/>
          <p:cNvCxnSpPr/>
          <p:nvPr/>
        </p:nvCxnSpPr>
        <p:spPr>
          <a:xfrm>
            <a:off x="1749425" y="3838575"/>
            <a:ext cx="1217613" cy="501650"/>
          </a:xfrm>
          <a:prstGeom prst="straightConnector1">
            <a:avLst/>
          </a:prstGeom>
          <a:ln w="5080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6102689" y="3052763"/>
            <a:ext cx="1331574" cy="166687"/>
          </a:xfrm>
          <a:prstGeom prst="straightConnector1">
            <a:avLst/>
          </a:prstGeom>
          <a:ln w="5080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28900" y="2743727"/>
            <a:ext cx="2976412" cy="646331"/>
          </a:xfrm>
          <a:prstGeom prst="rect">
            <a:avLst/>
          </a:prstGeom>
          <a:noFill/>
        </p:spPr>
        <p:txBody>
          <a:bodyPr wrap="square" rtlCol="0">
            <a:spAutoFit/>
          </a:bodyPr>
          <a:lstStyle/>
          <a:p>
            <a:pPr algn="ctr"/>
            <a:r>
              <a:rPr kumimoji="1" lang="ja-JP" altLang="en-US" dirty="0">
                <a:solidFill>
                  <a:srgbClr val="FF0000"/>
                </a:solidFill>
              </a:rPr>
              <a:t>アジアに比べ</a:t>
            </a:r>
            <a:endParaRPr kumimoji="1" lang="en-US" altLang="ja-JP" dirty="0">
              <a:solidFill>
                <a:srgbClr val="FF0000"/>
              </a:solidFill>
            </a:endParaRPr>
          </a:p>
          <a:p>
            <a:pPr algn="ctr"/>
            <a:r>
              <a:rPr kumimoji="1" lang="ja-JP" altLang="en-US" dirty="0">
                <a:solidFill>
                  <a:srgbClr val="FF0000"/>
                </a:solidFill>
              </a:rPr>
              <a:t>米国では肥満比率が高い</a:t>
            </a:r>
          </a:p>
        </p:txBody>
      </p:sp>
      <p:sp>
        <p:nvSpPr>
          <p:cNvPr id="85" name="テキスト ボックス 84"/>
          <p:cNvSpPr txBox="1"/>
          <p:nvPr/>
        </p:nvSpPr>
        <p:spPr>
          <a:xfrm>
            <a:off x="5384082" y="2340943"/>
            <a:ext cx="2976412" cy="646331"/>
          </a:xfrm>
          <a:prstGeom prst="rect">
            <a:avLst/>
          </a:prstGeom>
          <a:noFill/>
        </p:spPr>
        <p:txBody>
          <a:bodyPr wrap="square" rtlCol="0">
            <a:spAutoFit/>
          </a:bodyPr>
          <a:lstStyle/>
          <a:p>
            <a:pPr algn="ctr"/>
            <a:r>
              <a:rPr kumimoji="1" lang="ja-JP" altLang="en-US" dirty="0">
                <a:solidFill>
                  <a:srgbClr val="FF0000"/>
                </a:solidFill>
              </a:rPr>
              <a:t>糖尿病人口比率は</a:t>
            </a:r>
            <a:endParaRPr kumimoji="1" lang="en-US" altLang="ja-JP" dirty="0">
              <a:solidFill>
                <a:srgbClr val="FF0000"/>
              </a:solidFill>
            </a:endParaRPr>
          </a:p>
          <a:p>
            <a:pPr algn="ctr"/>
            <a:r>
              <a:rPr kumimoji="1" lang="ja-JP" altLang="en-US" dirty="0">
                <a:solidFill>
                  <a:srgbClr val="FF0000"/>
                </a:solidFill>
              </a:rPr>
              <a:t>米国とさほど変わりがない</a:t>
            </a:r>
          </a:p>
        </p:txBody>
      </p:sp>
    </p:spTree>
    <p:extLst>
      <p:ext uri="{BB962C8B-B14F-4D97-AF65-F5344CB8AC3E}">
        <p14:creationId xmlns:p14="http://schemas.microsoft.com/office/powerpoint/2010/main" val="260781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647824"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 Box 3"/>
          <p:cNvSpPr txBox="1">
            <a:spLocks noChangeArrowheads="1"/>
          </p:cNvSpPr>
          <p:nvPr/>
        </p:nvSpPr>
        <p:spPr bwMode="auto">
          <a:xfrm>
            <a:off x="585370" y="548680"/>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0" hangingPunct="0"/>
            <a:r>
              <a:rPr lang="ja-JP" altLang="en-US" sz="3600" b="1" dirty="0">
                <a:solidFill>
                  <a:srgbClr val="FF0000"/>
                </a:solidFill>
              </a:rPr>
              <a:t>日本人における</a:t>
            </a:r>
            <a:r>
              <a:rPr lang="en-US" altLang="ja-JP" sz="3600" b="1" dirty="0">
                <a:solidFill>
                  <a:srgbClr val="FF0000"/>
                </a:solidFill>
              </a:rPr>
              <a:t>2</a:t>
            </a:r>
            <a:r>
              <a:rPr lang="ja-JP" altLang="en-US" sz="3600" b="1" dirty="0">
                <a:solidFill>
                  <a:srgbClr val="FF0000"/>
                </a:solidFill>
              </a:rPr>
              <a:t>型糖尿病の特徴</a:t>
            </a:r>
          </a:p>
        </p:txBody>
      </p:sp>
      <p:sp>
        <p:nvSpPr>
          <p:cNvPr id="7" name="正方形/長方形 6"/>
          <p:cNvSpPr/>
          <p:nvPr/>
        </p:nvSpPr>
        <p:spPr>
          <a:xfrm>
            <a:off x="585370" y="1628800"/>
            <a:ext cx="316835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インスリン分泌低下</a:t>
            </a:r>
          </a:p>
        </p:txBody>
      </p:sp>
      <p:sp>
        <p:nvSpPr>
          <p:cNvPr id="8" name="正方形/長方形 7"/>
          <p:cNvSpPr/>
          <p:nvPr/>
        </p:nvSpPr>
        <p:spPr>
          <a:xfrm>
            <a:off x="5004048" y="1628800"/>
            <a:ext cx="3589817"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t>インスリン抵抗性増大</a:t>
            </a:r>
          </a:p>
        </p:txBody>
      </p:sp>
      <p:sp>
        <p:nvSpPr>
          <p:cNvPr id="9" name="十字形 8"/>
          <p:cNvSpPr/>
          <p:nvPr/>
        </p:nvSpPr>
        <p:spPr>
          <a:xfrm>
            <a:off x="3921685" y="1653931"/>
            <a:ext cx="914400" cy="914400"/>
          </a:xfrm>
          <a:prstGeom prst="plus">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a:t>混在</a:t>
            </a:r>
          </a:p>
        </p:txBody>
      </p:sp>
      <p:sp>
        <p:nvSpPr>
          <p:cNvPr id="11" name="正方形/長方形 10"/>
          <p:cNvSpPr/>
          <p:nvPr/>
        </p:nvSpPr>
        <p:spPr>
          <a:xfrm>
            <a:off x="585370" y="2945776"/>
            <a:ext cx="3168352" cy="2427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＜遺伝的要因＞</a:t>
            </a:r>
            <a:endParaRPr kumimoji="1" lang="en-US" altLang="ja-JP" sz="2800" dirty="0"/>
          </a:p>
          <a:p>
            <a:pPr algn="ctr"/>
            <a:endParaRPr kumimoji="1" lang="en-US" altLang="ja-JP" sz="2800" dirty="0"/>
          </a:p>
          <a:p>
            <a:pPr marL="342900" indent="-342900">
              <a:buFont typeface="Arial" panose="020B0604020202020204" pitchFamily="34" charset="0"/>
              <a:buChar char="•"/>
            </a:pPr>
            <a:r>
              <a:rPr kumimoji="1" lang="ja-JP" altLang="en-US" sz="2400" dirty="0"/>
              <a:t>アジア人は欧米人に比べインスリン分泌応答は低い</a:t>
            </a:r>
            <a:endParaRPr kumimoji="1" lang="en-US" altLang="ja-JP" sz="2400" dirty="0"/>
          </a:p>
          <a:p>
            <a:r>
              <a:rPr kumimoji="1" lang="ja-JP" altLang="en-US" sz="2400" dirty="0"/>
              <a:t>　（約</a:t>
            </a:r>
            <a:r>
              <a:rPr kumimoji="1" lang="en-US" altLang="ja-JP" sz="2400" dirty="0"/>
              <a:t>1/2</a:t>
            </a:r>
            <a:r>
              <a:rPr kumimoji="1" lang="ja-JP" altLang="en-US" sz="2400" dirty="0" err="1"/>
              <a:t>ほど</a:t>
            </a:r>
            <a:r>
              <a:rPr kumimoji="1" lang="ja-JP" altLang="en-US" sz="2400" dirty="0"/>
              <a:t>しかない）</a:t>
            </a:r>
          </a:p>
        </p:txBody>
      </p:sp>
      <p:sp>
        <p:nvSpPr>
          <p:cNvPr id="12" name="正方形/長方形 11"/>
          <p:cNvSpPr/>
          <p:nvPr/>
        </p:nvSpPr>
        <p:spPr>
          <a:xfrm>
            <a:off x="5004048" y="2928372"/>
            <a:ext cx="3589817" cy="32589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t>＜生活習慣の変化＞</a:t>
            </a:r>
            <a:endParaRPr kumimoji="1" lang="en-US" altLang="ja-JP" sz="2800" dirty="0"/>
          </a:p>
          <a:p>
            <a:pPr algn="ctr"/>
            <a:endParaRPr lang="en-US" altLang="ja-JP" sz="2800" dirty="0"/>
          </a:p>
          <a:p>
            <a:pPr marL="342900" indent="-342900">
              <a:buFont typeface="Arial" panose="020B0604020202020204" pitchFamily="34" charset="0"/>
              <a:buChar char="•"/>
            </a:pPr>
            <a:r>
              <a:rPr lang="ja-JP" altLang="en-US" sz="2400" dirty="0"/>
              <a:t>食習慣が欧米化</a:t>
            </a:r>
            <a:endParaRPr lang="en-US" altLang="ja-JP" sz="2400" dirty="0"/>
          </a:p>
          <a:p>
            <a:r>
              <a:rPr lang="ja-JP" altLang="en-US" sz="2000" dirty="0"/>
              <a:t>（動物性脂肪摂取・単純糖質摂取増加）</a:t>
            </a:r>
            <a:endParaRPr lang="en-US" altLang="ja-JP" sz="2400" dirty="0"/>
          </a:p>
          <a:p>
            <a:pPr marL="342900" indent="-342900">
              <a:buFont typeface="Arial" panose="020B0604020202020204" pitchFamily="34" charset="0"/>
              <a:buChar char="•"/>
            </a:pPr>
            <a:r>
              <a:rPr lang="ja-JP" altLang="en-US" sz="2400" dirty="0"/>
              <a:t>運動量低下</a:t>
            </a:r>
            <a:endParaRPr lang="en-US" altLang="ja-JP" sz="2400" dirty="0"/>
          </a:p>
          <a:p>
            <a:pPr marL="342900" indent="-342900">
              <a:buFont typeface="Arial" panose="020B0604020202020204" pitchFamily="34" charset="0"/>
              <a:buChar char="•"/>
            </a:pPr>
            <a:r>
              <a:rPr lang="ja-JP" altLang="en-US" sz="2400" dirty="0"/>
              <a:t>ライフスタイルの多様化</a:t>
            </a:r>
            <a:endParaRPr lang="en-US" altLang="ja-JP" sz="2800" dirty="0"/>
          </a:p>
        </p:txBody>
      </p:sp>
      <p:sp>
        <p:nvSpPr>
          <p:cNvPr id="13" name="テキスト ボックス 12"/>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6015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15816" y="6611779"/>
            <a:ext cx="6228184" cy="246221"/>
          </a:xfrm>
          <a:prstGeom prst="rect">
            <a:avLst/>
          </a:prstGeom>
          <a:noFill/>
        </p:spPr>
        <p:txBody>
          <a:bodyPr wrap="square" rtlCol="0">
            <a:spAutoFit/>
          </a:bodyPr>
          <a:lstStyle/>
          <a:p>
            <a:pPr marL="282575" indent="-282575" algn="r"/>
            <a:r>
              <a:rPr lang="ja-JP" altLang="en-US" sz="1000" dirty="0">
                <a:solidFill>
                  <a:prstClr val="black"/>
                </a:solidFill>
                <a:ea typeface="HGP創英角ｺﾞｼｯｸUB" panose="020B0900000000000000" pitchFamily="50" charset="-128"/>
              </a:rPr>
              <a:t>厚生労働省「</a:t>
            </a:r>
            <a:r>
              <a:rPr lang="en-US" altLang="ja-JP" sz="1000" dirty="0">
                <a:solidFill>
                  <a:prstClr val="black"/>
                </a:solidFill>
                <a:ea typeface="HGP創英角ｺﾞｼｯｸUB" panose="020B0900000000000000" pitchFamily="50" charset="-128"/>
              </a:rPr>
              <a:t>2012</a:t>
            </a:r>
            <a:r>
              <a:rPr lang="ja-JP" altLang="en-US" sz="1000" dirty="0">
                <a:solidFill>
                  <a:prstClr val="black"/>
                </a:solidFill>
                <a:ea typeface="HGP創英角ｺﾞｼｯｸUB" panose="020B0900000000000000" pitchFamily="50" charset="-128"/>
              </a:rPr>
              <a:t>年国民健康・栄養調査」</a:t>
            </a:r>
          </a:p>
        </p:txBody>
      </p:sp>
      <p:sp>
        <p:nvSpPr>
          <p:cNvPr id="6" name="テキスト ボックス 5"/>
          <p:cNvSpPr txBox="1"/>
          <p:nvPr/>
        </p:nvSpPr>
        <p:spPr>
          <a:xfrm>
            <a:off x="966684" y="5824314"/>
            <a:ext cx="137306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1997</a:t>
            </a:r>
            <a:endParaRPr lang="ja-JP" altLang="en-US" sz="2400" dirty="0">
              <a:solidFill>
                <a:prstClr val="black"/>
              </a:solidFill>
              <a:ea typeface="HGP創英角ｺﾞｼｯｸUB" panose="020B0900000000000000" pitchFamily="50" charset="-128"/>
            </a:endParaRPr>
          </a:p>
        </p:txBody>
      </p:sp>
      <p:sp>
        <p:nvSpPr>
          <p:cNvPr id="7" name="テキスト ボックス 6"/>
          <p:cNvSpPr txBox="1"/>
          <p:nvPr/>
        </p:nvSpPr>
        <p:spPr>
          <a:xfrm>
            <a:off x="735878" y="3249828"/>
            <a:ext cx="187220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1,370</a:t>
            </a:r>
            <a:r>
              <a:rPr lang="ja-JP" altLang="en-US" sz="2400" dirty="0">
                <a:solidFill>
                  <a:prstClr val="black"/>
                </a:solidFill>
                <a:ea typeface="HGP創英角ｺﾞｼｯｸUB" panose="020B0900000000000000" pitchFamily="50" charset="-128"/>
              </a:rPr>
              <a:t>万人</a:t>
            </a:r>
          </a:p>
        </p:txBody>
      </p:sp>
      <p:sp>
        <p:nvSpPr>
          <p:cNvPr id="8" name="テキスト ボックス 7"/>
          <p:cNvSpPr txBox="1"/>
          <p:nvPr/>
        </p:nvSpPr>
        <p:spPr>
          <a:xfrm>
            <a:off x="2910900" y="5824314"/>
            <a:ext cx="137306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2002</a:t>
            </a:r>
            <a:endParaRPr lang="ja-JP" altLang="en-US" sz="2400" dirty="0">
              <a:solidFill>
                <a:prstClr val="black"/>
              </a:solidFill>
              <a:ea typeface="HGP創英角ｺﾞｼｯｸUB" panose="020B0900000000000000" pitchFamily="50" charset="-128"/>
            </a:endParaRPr>
          </a:p>
        </p:txBody>
      </p:sp>
      <p:sp>
        <p:nvSpPr>
          <p:cNvPr id="9" name="テキスト ボックス 8"/>
          <p:cNvSpPr txBox="1"/>
          <p:nvPr/>
        </p:nvSpPr>
        <p:spPr>
          <a:xfrm>
            <a:off x="2680094" y="2817780"/>
            <a:ext cx="187220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1,620</a:t>
            </a:r>
            <a:r>
              <a:rPr lang="ja-JP" altLang="en-US" sz="2400" dirty="0">
                <a:solidFill>
                  <a:prstClr val="black"/>
                </a:solidFill>
                <a:ea typeface="HGP創英角ｺﾞｼｯｸUB" panose="020B0900000000000000" pitchFamily="50" charset="-128"/>
              </a:rPr>
              <a:t>万人</a:t>
            </a:r>
          </a:p>
        </p:txBody>
      </p:sp>
      <p:sp>
        <p:nvSpPr>
          <p:cNvPr id="10" name="テキスト ボックス 9"/>
          <p:cNvSpPr txBox="1"/>
          <p:nvPr/>
        </p:nvSpPr>
        <p:spPr>
          <a:xfrm>
            <a:off x="4820384" y="5824314"/>
            <a:ext cx="137306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2007</a:t>
            </a:r>
            <a:endParaRPr lang="ja-JP" altLang="en-US" sz="2400" dirty="0">
              <a:solidFill>
                <a:prstClr val="black"/>
              </a:solidFill>
              <a:ea typeface="HGP創英角ｺﾞｼｯｸUB" panose="020B0900000000000000" pitchFamily="50" charset="-128"/>
            </a:endParaRPr>
          </a:p>
        </p:txBody>
      </p:sp>
      <p:sp>
        <p:nvSpPr>
          <p:cNvPr id="11" name="テキスト ボックス 10"/>
          <p:cNvSpPr txBox="1"/>
          <p:nvPr/>
        </p:nvSpPr>
        <p:spPr>
          <a:xfrm>
            <a:off x="4600464" y="1881676"/>
            <a:ext cx="187220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2,210</a:t>
            </a:r>
            <a:r>
              <a:rPr lang="ja-JP" altLang="en-US" sz="2400" dirty="0">
                <a:solidFill>
                  <a:prstClr val="black"/>
                </a:solidFill>
                <a:ea typeface="HGP創英角ｺﾞｼｯｸUB" panose="020B0900000000000000" pitchFamily="50" charset="-128"/>
              </a:rPr>
              <a:t>万人</a:t>
            </a:r>
          </a:p>
        </p:txBody>
      </p:sp>
      <p:sp>
        <p:nvSpPr>
          <p:cNvPr id="12" name="正方形/長方形 11"/>
          <p:cNvSpPr/>
          <p:nvPr/>
        </p:nvSpPr>
        <p:spPr>
          <a:xfrm>
            <a:off x="579713" y="1196752"/>
            <a:ext cx="396552" cy="50405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black"/>
              </a:solidFill>
              <a:ea typeface="HGP創英角ｺﾞｼｯｸUB" panose="020B0900000000000000" pitchFamily="50" charset="-128"/>
            </a:endParaRPr>
          </a:p>
        </p:txBody>
      </p:sp>
      <p:sp>
        <p:nvSpPr>
          <p:cNvPr id="13" name="正方形/長方形 12"/>
          <p:cNvSpPr/>
          <p:nvPr/>
        </p:nvSpPr>
        <p:spPr>
          <a:xfrm>
            <a:off x="579713" y="1844824"/>
            <a:ext cx="396552" cy="50523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black"/>
              </a:solidFill>
              <a:ea typeface="HGP創英角ｺﾞｼｯｸUB" panose="020B0900000000000000" pitchFamily="50" charset="-128"/>
            </a:endParaRPr>
          </a:p>
        </p:txBody>
      </p:sp>
      <p:sp>
        <p:nvSpPr>
          <p:cNvPr id="14" name="テキスト ボックス 13"/>
          <p:cNvSpPr txBox="1"/>
          <p:nvPr/>
        </p:nvSpPr>
        <p:spPr>
          <a:xfrm>
            <a:off x="1032404" y="1237510"/>
            <a:ext cx="3899636" cy="457818"/>
          </a:xfrm>
          <a:prstGeom prst="rect">
            <a:avLst/>
          </a:prstGeom>
          <a:noFill/>
        </p:spPr>
        <p:txBody>
          <a:bodyPr wrap="square" lIns="0" tIns="0" rIns="0" bIns="0" rtlCol="0">
            <a:spAutoFit/>
          </a:bodyPr>
          <a:lstStyle/>
          <a:p>
            <a:pPr>
              <a:lnSpc>
                <a:spcPct val="85000"/>
              </a:lnSpc>
            </a:pPr>
            <a:r>
              <a:rPr lang="ja-JP" altLang="en-US" sz="1900" dirty="0">
                <a:solidFill>
                  <a:prstClr val="black"/>
                </a:solidFill>
                <a:ea typeface="HGP創英角ｺﾞｼｯｸUB" panose="020B0900000000000000" pitchFamily="50" charset="-128"/>
              </a:rPr>
              <a:t>糖尿病の可能性を否定できない者</a:t>
            </a:r>
          </a:p>
          <a:p>
            <a:pPr>
              <a:lnSpc>
                <a:spcPct val="85000"/>
              </a:lnSpc>
            </a:pPr>
            <a:r>
              <a:rPr lang="ja-JP" altLang="en-US" sz="1600" dirty="0">
                <a:solidFill>
                  <a:prstClr val="black"/>
                </a:solidFill>
                <a:ea typeface="HGP創英角ｺﾞｼｯｸUB" panose="020B0900000000000000" pitchFamily="50" charset="-128"/>
              </a:rPr>
              <a:t>（</a:t>
            </a:r>
            <a:r>
              <a:rPr lang="en-US" altLang="ja-JP" sz="1600" dirty="0">
                <a:solidFill>
                  <a:prstClr val="black"/>
                </a:solidFill>
                <a:ea typeface="HGP創英角ｺﾞｼｯｸUB" panose="020B0900000000000000" pitchFamily="50" charset="-128"/>
              </a:rPr>
              <a:t>6.0%≦HbA1c*</a:t>
            </a:r>
            <a:r>
              <a:rPr lang="ja-JP" altLang="en-US" sz="1600" dirty="0">
                <a:solidFill>
                  <a:prstClr val="black"/>
                </a:solidFill>
                <a:ea typeface="HGP創英角ｺﾞｼｯｸUB" panose="020B0900000000000000" pitchFamily="50" charset="-128"/>
              </a:rPr>
              <a:t>＜</a:t>
            </a:r>
            <a:r>
              <a:rPr lang="en-US" altLang="ja-JP" sz="1600" dirty="0">
                <a:solidFill>
                  <a:prstClr val="black"/>
                </a:solidFill>
                <a:ea typeface="HGP創英角ｺﾞｼｯｸUB" panose="020B0900000000000000" pitchFamily="50" charset="-128"/>
              </a:rPr>
              <a:t>6.5%</a:t>
            </a:r>
            <a:r>
              <a:rPr lang="ja-JP" altLang="en-US" sz="1600" dirty="0">
                <a:solidFill>
                  <a:prstClr val="black"/>
                </a:solidFill>
                <a:ea typeface="HGP創英角ｺﾞｼｯｸUB" panose="020B0900000000000000" pitchFamily="50" charset="-128"/>
              </a:rPr>
              <a:t>）</a:t>
            </a:r>
          </a:p>
        </p:txBody>
      </p:sp>
      <p:sp>
        <p:nvSpPr>
          <p:cNvPr id="15" name="テキスト ボックス 14"/>
          <p:cNvSpPr txBox="1"/>
          <p:nvPr/>
        </p:nvSpPr>
        <p:spPr>
          <a:xfrm>
            <a:off x="1032404" y="1874628"/>
            <a:ext cx="3899636" cy="457818"/>
          </a:xfrm>
          <a:prstGeom prst="rect">
            <a:avLst/>
          </a:prstGeom>
          <a:noFill/>
        </p:spPr>
        <p:txBody>
          <a:bodyPr wrap="square" lIns="0" tIns="0" rIns="0" bIns="0" rtlCol="0">
            <a:spAutoFit/>
          </a:bodyPr>
          <a:lstStyle/>
          <a:p>
            <a:pPr>
              <a:lnSpc>
                <a:spcPct val="85000"/>
              </a:lnSpc>
            </a:pPr>
            <a:r>
              <a:rPr lang="ja-JP" altLang="en-US" sz="1900" dirty="0">
                <a:solidFill>
                  <a:prstClr val="black"/>
                </a:solidFill>
                <a:ea typeface="HGP創英角ｺﾞｼｯｸUB" panose="020B0900000000000000" pitchFamily="50" charset="-128"/>
              </a:rPr>
              <a:t>糖尿病が強く疑われる者</a:t>
            </a:r>
          </a:p>
          <a:p>
            <a:pPr>
              <a:lnSpc>
                <a:spcPct val="85000"/>
              </a:lnSpc>
            </a:pPr>
            <a:r>
              <a:rPr lang="ja-JP" altLang="en-US" sz="1600" dirty="0">
                <a:solidFill>
                  <a:prstClr val="black"/>
                </a:solidFill>
                <a:ea typeface="HGP創英角ｺﾞｼｯｸUB" panose="020B0900000000000000" pitchFamily="50" charset="-128"/>
              </a:rPr>
              <a:t>（</a:t>
            </a:r>
            <a:r>
              <a:rPr lang="en-US" altLang="ja-JP" sz="1600" dirty="0">
                <a:solidFill>
                  <a:prstClr val="black"/>
                </a:solidFill>
                <a:ea typeface="HGP創英角ｺﾞｼｯｸUB" panose="020B0900000000000000" pitchFamily="50" charset="-128"/>
              </a:rPr>
              <a:t>6.5%≦HbA1c*</a:t>
            </a:r>
            <a:r>
              <a:rPr lang="ja-JP" altLang="en-US" sz="1600" dirty="0">
                <a:solidFill>
                  <a:prstClr val="black"/>
                </a:solidFill>
                <a:ea typeface="HGP創英角ｺﾞｼｯｸUB" panose="020B0900000000000000" pitchFamily="50" charset="-128"/>
              </a:rPr>
              <a:t>）</a:t>
            </a:r>
          </a:p>
        </p:txBody>
      </p:sp>
      <p:sp>
        <p:nvSpPr>
          <p:cNvPr id="16" name="テキスト ボックス 15"/>
          <p:cNvSpPr txBox="1"/>
          <p:nvPr/>
        </p:nvSpPr>
        <p:spPr>
          <a:xfrm>
            <a:off x="1032404" y="2564904"/>
            <a:ext cx="2427629" cy="235449"/>
          </a:xfrm>
          <a:prstGeom prst="rect">
            <a:avLst/>
          </a:prstGeom>
          <a:noFill/>
        </p:spPr>
        <p:txBody>
          <a:bodyPr wrap="square" lIns="0" tIns="0" rIns="0" bIns="0" rtlCol="0">
            <a:spAutoFit/>
          </a:bodyPr>
          <a:lstStyle/>
          <a:p>
            <a:pPr>
              <a:lnSpc>
                <a:spcPct val="85000"/>
              </a:lnSpc>
            </a:pPr>
            <a:r>
              <a:rPr lang="en-US" altLang="ja-JP" dirty="0">
                <a:solidFill>
                  <a:prstClr val="black"/>
                </a:solidFill>
                <a:ea typeface="HGP創英角ｺﾞｼｯｸUB" panose="020B0900000000000000" pitchFamily="50" charset="-128"/>
              </a:rPr>
              <a:t>*</a:t>
            </a:r>
            <a:r>
              <a:rPr lang="ja-JP" altLang="en-US" dirty="0">
                <a:solidFill>
                  <a:prstClr val="black"/>
                </a:solidFill>
                <a:ea typeface="HGP創英角ｺﾞｼｯｸUB" panose="020B0900000000000000" pitchFamily="50" charset="-128"/>
              </a:rPr>
              <a:t>：</a:t>
            </a:r>
            <a:r>
              <a:rPr lang="en-US" altLang="ja-JP" dirty="0">
                <a:solidFill>
                  <a:prstClr val="black"/>
                </a:solidFill>
                <a:ea typeface="HGP創英角ｺﾞｼｯｸUB" panose="020B0900000000000000" pitchFamily="50" charset="-128"/>
              </a:rPr>
              <a:t>HbA1c</a:t>
            </a:r>
            <a:r>
              <a:rPr lang="ja-JP" altLang="en-US" dirty="0">
                <a:solidFill>
                  <a:prstClr val="black"/>
                </a:solidFill>
                <a:ea typeface="HGP創英角ｺﾞｼｯｸUB" panose="020B0900000000000000" pitchFamily="50" charset="-128"/>
              </a:rPr>
              <a:t>（</a:t>
            </a:r>
            <a:r>
              <a:rPr lang="en-US" altLang="ja-JP" dirty="0">
                <a:solidFill>
                  <a:prstClr val="black"/>
                </a:solidFill>
                <a:ea typeface="HGP創英角ｺﾞｼｯｸUB" panose="020B0900000000000000" pitchFamily="50" charset="-128"/>
              </a:rPr>
              <a:t>NGSP</a:t>
            </a:r>
            <a:r>
              <a:rPr lang="ja-JP" altLang="en-US" dirty="0">
                <a:solidFill>
                  <a:prstClr val="black"/>
                </a:solidFill>
                <a:ea typeface="HGP創英角ｺﾞｼｯｸUB" panose="020B0900000000000000" pitchFamily="50" charset="-128"/>
              </a:rPr>
              <a:t>値）</a:t>
            </a:r>
          </a:p>
        </p:txBody>
      </p:sp>
      <p:sp>
        <p:nvSpPr>
          <p:cNvPr id="17" name="テキスト ボックス 16"/>
          <p:cNvSpPr txBox="1"/>
          <p:nvPr/>
        </p:nvSpPr>
        <p:spPr>
          <a:xfrm>
            <a:off x="6753714" y="5824314"/>
            <a:ext cx="1373068" cy="369332"/>
          </a:xfrm>
          <a:prstGeom prst="rect">
            <a:avLst/>
          </a:prstGeom>
          <a:noFill/>
        </p:spPr>
        <p:txBody>
          <a:bodyPr wrap="square" lIns="0" tIns="0" rIns="0" bIns="0" rtlCol="0">
            <a:spAutoFit/>
          </a:bodyPr>
          <a:lstStyle/>
          <a:p>
            <a:pPr algn="ctr"/>
            <a:r>
              <a:rPr lang="en-US" altLang="ja-JP" sz="2400" dirty="0">
                <a:solidFill>
                  <a:prstClr val="black"/>
                </a:solidFill>
                <a:ea typeface="HGP創英角ｺﾞｼｯｸUB" panose="020B0900000000000000" pitchFamily="50" charset="-128"/>
              </a:rPr>
              <a:t>2012</a:t>
            </a:r>
            <a:endParaRPr lang="ja-JP" altLang="en-US" sz="2400" dirty="0">
              <a:solidFill>
                <a:prstClr val="black"/>
              </a:solidFill>
              <a:ea typeface="HGP創英角ｺﾞｼｯｸUB" panose="020B0900000000000000" pitchFamily="50" charset="-128"/>
            </a:endParaRPr>
          </a:p>
        </p:txBody>
      </p:sp>
      <p:sp>
        <p:nvSpPr>
          <p:cNvPr id="18" name="テキスト ボックス 17"/>
          <p:cNvSpPr txBox="1"/>
          <p:nvPr/>
        </p:nvSpPr>
        <p:spPr>
          <a:xfrm>
            <a:off x="6516216" y="1948614"/>
            <a:ext cx="1872208" cy="430887"/>
          </a:xfrm>
          <a:prstGeom prst="rect">
            <a:avLst/>
          </a:prstGeom>
          <a:noFill/>
        </p:spPr>
        <p:txBody>
          <a:bodyPr wrap="square" lIns="0" tIns="0" rIns="0" bIns="0" rtlCol="0">
            <a:spAutoFit/>
          </a:bodyPr>
          <a:lstStyle/>
          <a:p>
            <a:pPr algn="ctr"/>
            <a:r>
              <a:rPr lang="en-US" altLang="ja-JP" sz="2800" b="1" dirty="0">
                <a:solidFill>
                  <a:prstClr val="black"/>
                </a:solidFill>
                <a:ea typeface="HGP創英角ｺﾞｼｯｸUB" panose="020B0900000000000000" pitchFamily="50" charset="-128"/>
              </a:rPr>
              <a:t>2,050</a:t>
            </a:r>
            <a:r>
              <a:rPr lang="ja-JP" altLang="en-US" sz="2800" b="1" dirty="0">
                <a:solidFill>
                  <a:prstClr val="black"/>
                </a:solidFill>
                <a:ea typeface="HGP創英角ｺﾞｼｯｸUB" panose="020B0900000000000000" pitchFamily="50" charset="-128"/>
              </a:rPr>
              <a:t>万人</a:t>
            </a:r>
          </a:p>
        </p:txBody>
      </p:sp>
      <p:sp>
        <p:nvSpPr>
          <p:cNvPr id="19" name="テキスト ボックス 18"/>
          <p:cNvSpPr txBox="1"/>
          <p:nvPr/>
        </p:nvSpPr>
        <p:spPr>
          <a:xfrm>
            <a:off x="8161514" y="5885869"/>
            <a:ext cx="540000" cy="307777"/>
          </a:xfrm>
          <a:prstGeom prst="rect">
            <a:avLst/>
          </a:prstGeom>
          <a:noFill/>
        </p:spPr>
        <p:txBody>
          <a:bodyPr wrap="square" lIns="0" tIns="0" rIns="0" bIns="0" rtlCol="0">
            <a:spAutoFit/>
          </a:bodyPr>
          <a:lstStyle/>
          <a:p>
            <a:pPr algn="ctr"/>
            <a:r>
              <a:rPr lang="ja-JP" altLang="en-US" sz="2000" dirty="0">
                <a:solidFill>
                  <a:prstClr val="black"/>
                </a:solidFill>
                <a:ea typeface="HGP創英角ｺﾞｼｯｸUB" panose="020B0900000000000000" pitchFamily="50" charset="-128"/>
              </a:rPr>
              <a:t>（年）</a:t>
            </a:r>
          </a:p>
        </p:txBody>
      </p:sp>
      <p:grpSp>
        <p:nvGrpSpPr>
          <p:cNvPr id="20" name="グループ化 19"/>
          <p:cNvGrpSpPr/>
          <p:nvPr/>
        </p:nvGrpSpPr>
        <p:grpSpPr>
          <a:xfrm>
            <a:off x="467544" y="2287759"/>
            <a:ext cx="8244000" cy="3517802"/>
            <a:chOff x="467544" y="3237569"/>
            <a:chExt cx="8244000" cy="2567991"/>
          </a:xfrm>
        </p:grpSpPr>
        <p:sp>
          <p:nvSpPr>
            <p:cNvPr id="21" name="正方形/長方形 20"/>
            <p:cNvSpPr/>
            <p:nvPr/>
          </p:nvSpPr>
          <p:spPr>
            <a:xfrm>
              <a:off x="899592" y="4225282"/>
              <a:ext cx="1512168" cy="792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prstClr val="black"/>
                  </a:solidFill>
                  <a:ea typeface="HGP創英角ｺﾞｼｯｸUB" panose="020B0900000000000000" pitchFamily="50" charset="-128"/>
                </a:rPr>
                <a:t>680</a:t>
              </a:r>
              <a:r>
                <a:rPr lang="ja-JP" altLang="en-US" sz="2000" dirty="0">
                  <a:solidFill>
                    <a:prstClr val="black"/>
                  </a:solidFill>
                  <a:ea typeface="HGP創英角ｺﾞｼｯｸUB" panose="020B0900000000000000" pitchFamily="50" charset="-128"/>
                </a:rPr>
                <a:t>万人</a:t>
              </a:r>
            </a:p>
          </p:txBody>
        </p:sp>
        <p:sp>
          <p:nvSpPr>
            <p:cNvPr id="22" name="正方形/長方形 21"/>
            <p:cNvSpPr/>
            <p:nvPr/>
          </p:nvSpPr>
          <p:spPr>
            <a:xfrm>
              <a:off x="899592" y="5013560"/>
              <a:ext cx="1512168" cy="792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bg1"/>
                  </a:solidFill>
                  <a:ea typeface="HGP創英角ｺﾞｼｯｸUB" panose="020B0900000000000000" pitchFamily="50" charset="-128"/>
                </a:rPr>
                <a:t>690</a:t>
              </a:r>
              <a:r>
                <a:rPr lang="ja-JP" altLang="en-US" sz="2000" dirty="0">
                  <a:solidFill>
                    <a:schemeClr val="bg1"/>
                  </a:solidFill>
                  <a:ea typeface="HGP創英角ｺﾞｼｯｸUB" panose="020B0900000000000000" pitchFamily="50" charset="-128"/>
                </a:rPr>
                <a:t>万人</a:t>
              </a:r>
            </a:p>
          </p:txBody>
        </p:sp>
        <p:sp>
          <p:nvSpPr>
            <p:cNvPr id="23" name="正方形/長方形 22"/>
            <p:cNvSpPr/>
            <p:nvPr/>
          </p:nvSpPr>
          <p:spPr>
            <a:xfrm>
              <a:off x="2843808" y="3927702"/>
              <a:ext cx="1512168" cy="1008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prstClr val="black"/>
                  </a:solidFill>
                  <a:ea typeface="HGP創英角ｺﾞｼｯｸUB" panose="020B0900000000000000" pitchFamily="50" charset="-128"/>
                </a:rPr>
                <a:t>880</a:t>
              </a:r>
              <a:r>
                <a:rPr lang="ja-JP" altLang="en-US" sz="2000" dirty="0">
                  <a:solidFill>
                    <a:prstClr val="black"/>
                  </a:solidFill>
                  <a:ea typeface="HGP創英角ｺﾞｼｯｸUB" panose="020B0900000000000000" pitchFamily="50" charset="-128"/>
                </a:rPr>
                <a:t>万人</a:t>
              </a:r>
            </a:p>
          </p:txBody>
        </p:sp>
        <p:sp>
          <p:nvSpPr>
            <p:cNvPr id="24" name="正方形/長方形 23"/>
            <p:cNvSpPr/>
            <p:nvPr/>
          </p:nvSpPr>
          <p:spPr>
            <a:xfrm>
              <a:off x="2843808" y="4931694"/>
              <a:ext cx="1512168" cy="864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bg1"/>
                  </a:solidFill>
                  <a:ea typeface="HGP創英角ｺﾞｼｯｸUB" panose="020B0900000000000000" pitchFamily="50" charset="-128"/>
                </a:rPr>
                <a:t>740</a:t>
              </a:r>
              <a:r>
                <a:rPr lang="ja-JP" altLang="en-US" sz="2000" dirty="0">
                  <a:solidFill>
                    <a:schemeClr val="bg1"/>
                  </a:solidFill>
                  <a:ea typeface="HGP創英角ｺﾞｼｯｸUB" panose="020B0900000000000000" pitchFamily="50" charset="-128"/>
                </a:rPr>
                <a:t>万人</a:t>
              </a:r>
            </a:p>
          </p:txBody>
        </p:sp>
        <p:sp>
          <p:nvSpPr>
            <p:cNvPr id="25" name="正方形/長方形 24"/>
            <p:cNvSpPr/>
            <p:nvPr/>
          </p:nvSpPr>
          <p:spPr>
            <a:xfrm>
              <a:off x="4753292" y="3237569"/>
              <a:ext cx="1512168" cy="1512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prstClr val="black"/>
                  </a:solidFill>
                  <a:ea typeface="HGP創英角ｺﾞｼｯｸUB" panose="020B0900000000000000" pitchFamily="50" charset="-128"/>
                </a:rPr>
                <a:t>1,320</a:t>
              </a:r>
              <a:r>
                <a:rPr lang="ja-JP" altLang="en-US" sz="2000" dirty="0">
                  <a:solidFill>
                    <a:prstClr val="black"/>
                  </a:solidFill>
                  <a:ea typeface="HGP創英角ｺﾞｼｯｸUB" panose="020B0900000000000000" pitchFamily="50" charset="-128"/>
                </a:rPr>
                <a:t>万人</a:t>
              </a:r>
            </a:p>
          </p:txBody>
        </p:sp>
        <p:sp>
          <p:nvSpPr>
            <p:cNvPr id="26" name="正方形/長方形 25"/>
            <p:cNvSpPr/>
            <p:nvPr/>
          </p:nvSpPr>
          <p:spPr>
            <a:xfrm>
              <a:off x="4753292" y="4747772"/>
              <a:ext cx="1512168" cy="1044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bg1"/>
                  </a:solidFill>
                  <a:ea typeface="HGP創英角ｺﾞｼｯｸUB" panose="020B0900000000000000" pitchFamily="50" charset="-128"/>
                </a:rPr>
                <a:t>890</a:t>
              </a:r>
              <a:r>
                <a:rPr lang="ja-JP" altLang="en-US" sz="2000" dirty="0">
                  <a:solidFill>
                    <a:schemeClr val="bg1"/>
                  </a:solidFill>
                  <a:ea typeface="HGP創英角ｺﾞｼｯｸUB" panose="020B0900000000000000" pitchFamily="50" charset="-128"/>
                </a:rPr>
                <a:t>万人</a:t>
              </a:r>
            </a:p>
          </p:txBody>
        </p:sp>
        <p:sp>
          <p:nvSpPr>
            <p:cNvPr id="28" name="正方形/長方形 27"/>
            <p:cNvSpPr/>
            <p:nvPr/>
          </p:nvSpPr>
          <p:spPr>
            <a:xfrm>
              <a:off x="6686622" y="3392470"/>
              <a:ext cx="1512168" cy="1296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prstClr val="black"/>
                  </a:solidFill>
                  <a:ea typeface="HGP創英角ｺﾞｼｯｸUB" panose="020B0900000000000000" pitchFamily="50" charset="-128"/>
                </a:rPr>
                <a:t>1,100</a:t>
              </a:r>
              <a:r>
                <a:rPr lang="ja-JP" altLang="en-US" sz="2800" dirty="0">
                  <a:solidFill>
                    <a:prstClr val="black"/>
                  </a:solidFill>
                  <a:ea typeface="HGP創英角ｺﾞｼｯｸUB" panose="020B0900000000000000" pitchFamily="50" charset="-128"/>
                </a:rPr>
                <a:t>万人</a:t>
              </a:r>
              <a:endParaRPr lang="ja-JP" altLang="en-US" sz="2000" dirty="0">
                <a:solidFill>
                  <a:prstClr val="black"/>
                </a:solidFill>
                <a:ea typeface="HGP創英角ｺﾞｼｯｸUB" panose="020B0900000000000000" pitchFamily="50" charset="-128"/>
              </a:endParaRPr>
            </a:p>
          </p:txBody>
        </p:sp>
        <p:sp>
          <p:nvSpPr>
            <p:cNvPr id="29" name="正方形/長方形 28"/>
            <p:cNvSpPr/>
            <p:nvPr/>
          </p:nvSpPr>
          <p:spPr>
            <a:xfrm>
              <a:off x="6686622" y="4679516"/>
              <a:ext cx="1512168" cy="1116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bg1"/>
                  </a:solidFill>
                  <a:ea typeface="HGP創英角ｺﾞｼｯｸUB" panose="020B0900000000000000" pitchFamily="50" charset="-128"/>
                </a:rPr>
                <a:t>950</a:t>
              </a:r>
              <a:r>
                <a:rPr lang="ja-JP" altLang="en-US" sz="2800" b="1" dirty="0">
                  <a:solidFill>
                    <a:schemeClr val="bg1"/>
                  </a:solidFill>
                  <a:ea typeface="HGP創英角ｺﾞｼｯｸUB" panose="020B0900000000000000" pitchFamily="50" charset="-128"/>
                </a:rPr>
                <a:t>万人</a:t>
              </a:r>
            </a:p>
          </p:txBody>
        </p:sp>
        <p:cxnSp>
          <p:nvCxnSpPr>
            <p:cNvPr id="30" name="直線コネクタ 29"/>
            <p:cNvCxnSpPr/>
            <p:nvPr/>
          </p:nvCxnSpPr>
          <p:spPr>
            <a:xfrm flipV="1">
              <a:off x="828424" y="5797410"/>
              <a:ext cx="75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Line 2"/>
            <p:cNvSpPr>
              <a:spLocks noChangeShapeType="1"/>
            </p:cNvSpPr>
            <p:nvPr/>
          </p:nvSpPr>
          <p:spPr bwMode="auto">
            <a:xfrm flipV="1">
              <a:off x="467544" y="5797410"/>
              <a:ext cx="8244000" cy="0"/>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solidFill>
                  <a:prstClr val="black"/>
                </a:solidFill>
                <a:ea typeface="HGP創英角ｺﾞｼｯｸUB" panose="020B0900000000000000" pitchFamily="50" charset="-128"/>
              </a:endParaRPr>
            </a:p>
          </p:txBody>
        </p:sp>
      </p:grpSp>
      <p:sp>
        <p:nvSpPr>
          <p:cNvPr id="31" name="テキスト ボックス 30"/>
          <p:cNvSpPr txBox="1"/>
          <p:nvPr/>
        </p:nvSpPr>
        <p:spPr>
          <a:xfrm>
            <a:off x="910538" y="6309322"/>
            <a:ext cx="4248472" cy="184666"/>
          </a:xfrm>
          <a:prstGeom prst="rect">
            <a:avLst/>
          </a:prstGeom>
          <a:noFill/>
        </p:spPr>
        <p:txBody>
          <a:bodyPr wrap="square" lIns="0" tIns="0" rIns="0" bIns="0" rtlCol="0">
            <a:spAutoFit/>
          </a:bodyPr>
          <a:lstStyle/>
          <a:p>
            <a:r>
              <a:rPr lang="en-US" altLang="ja-JP" sz="1200" dirty="0">
                <a:solidFill>
                  <a:prstClr val="black"/>
                </a:solidFill>
                <a:ea typeface="HGP創英角ｺﾞｼｯｸUB" panose="020B0900000000000000" pitchFamily="50" charset="-128"/>
              </a:rPr>
              <a:t>20</a:t>
            </a:r>
            <a:r>
              <a:rPr lang="ja-JP" altLang="en-US" sz="1200" dirty="0">
                <a:solidFill>
                  <a:prstClr val="black"/>
                </a:solidFill>
                <a:ea typeface="HGP創英角ｺﾞｼｯｸUB" panose="020B0900000000000000" pitchFamily="50" charset="-128"/>
              </a:rPr>
              <a:t>歳以上、男女計　　　</a:t>
            </a:r>
            <a:r>
              <a:rPr lang="en-US" altLang="ja-JP" sz="1200" dirty="0">
                <a:solidFill>
                  <a:prstClr val="black"/>
                </a:solidFill>
                <a:ea typeface="HGP創英角ｺﾞｼｯｸUB" panose="020B0900000000000000" pitchFamily="50" charset="-128"/>
              </a:rPr>
              <a:t>2012</a:t>
            </a:r>
            <a:r>
              <a:rPr lang="ja-JP" altLang="en-US" sz="1200" dirty="0">
                <a:solidFill>
                  <a:prstClr val="black"/>
                </a:solidFill>
                <a:ea typeface="HGP創英角ｺﾞｼｯｸUB" panose="020B0900000000000000" pitchFamily="50" charset="-128"/>
              </a:rPr>
              <a:t>年（平成</a:t>
            </a:r>
            <a:r>
              <a:rPr lang="en-US" altLang="ja-JP" sz="1200" dirty="0">
                <a:solidFill>
                  <a:prstClr val="black"/>
                </a:solidFill>
                <a:ea typeface="HGP創英角ｺﾞｼｯｸUB" panose="020B0900000000000000" pitchFamily="50" charset="-128"/>
              </a:rPr>
              <a:t>24</a:t>
            </a:r>
            <a:r>
              <a:rPr lang="ja-JP" altLang="en-US" sz="1200" dirty="0">
                <a:solidFill>
                  <a:prstClr val="black"/>
                </a:solidFill>
                <a:ea typeface="HGP創英角ｺﾞｼｯｸUB" panose="020B0900000000000000" pitchFamily="50" charset="-128"/>
              </a:rPr>
              <a:t>年）のみ全国補正値</a:t>
            </a:r>
          </a:p>
        </p:txBody>
      </p:sp>
      <p:sp>
        <p:nvSpPr>
          <p:cNvPr id="33" name="タイトル 32"/>
          <p:cNvSpPr>
            <a:spLocks noGrp="1"/>
          </p:cNvSpPr>
          <p:nvPr>
            <p:ph type="title"/>
          </p:nvPr>
        </p:nvSpPr>
        <p:spPr>
          <a:xfrm>
            <a:off x="324000" y="396000"/>
            <a:ext cx="8640000" cy="468000"/>
          </a:xfrm>
        </p:spPr>
        <p:txBody>
          <a:bodyPr>
            <a:noAutofit/>
          </a:bodyPr>
          <a:lstStyle/>
          <a:p>
            <a:r>
              <a:rPr lang="ja-JP" altLang="en-US" sz="3600" dirty="0">
                <a:solidFill>
                  <a:srgbClr val="FF0000"/>
                </a:solidFill>
              </a:rPr>
              <a:t>糖尿病の有所見者数の推移（推計人数）</a:t>
            </a:r>
            <a:endParaRPr kumimoji="1" lang="ja-JP" altLang="en-US" sz="3600" dirty="0">
              <a:solidFill>
                <a:srgbClr val="FF0000"/>
              </a:solidFill>
            </a:endParaRPr>
          </a:p>
        </p:txBody>
      </p:sp>
      <p:sp>
        <p:nvSpPr>
          <p:cNvPr id="2" name="正方形/長方形 1"/>
          <p:cNvSpPr/>
          <p:nvPr/>
        </p:nvSpPr>
        <p:spPr>
          <a:xfrm>
            <a:off x="0" y="6600688"/>
            <a:ext cx="323528" cy="257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08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3236" y="1025423"/>
            <a:ext cx="5748690" cy="584775"/>
          </a:xfrm>
          <a:prstGeom prst="rect">
            <a:avLst/>
          </a:prstGeom>
          <a:noFill/>
        </p:spPr>
        <p:txBody>
          <a:bodyPr wrap="none" rtlCol="0">
            <a:spAutoFit/>
          </a:bodyPr>
          <a:lstStyle/>
          <a:p>
            <a:r>
              <a:rPr lang="en-US" altLang="ja-JP" sz="3200" b="1" dirty="0">
                <a:solidFill>
                  <a:srgbClr val="6600FF"/>
                </a:solidFill>
              </a:rPr>
              <a:t>1</a:t>
            </a:r>
            <a:r>
              <a:rPr lang="ja-JP" altLang="en-US" sz="3200" b="1" dirty="0">
                <a:solidFill>
                  <a:srgbClr val="6600FF"/>
                </a:solidFill>
              </a:rPr>
              <a:t>）血糖値と高血糖状態の評価</a:t>
            </a:r>
            <a:endParaRPr lang="en-US" altLang="ja-JP" sz="3200" b="1" dirty="0">
              <a:solidFill>
                <a:srgbClr val="6600FF"/>
              </a:solidFill>
            </a:endParaRPr>
          </a:p>
        </p:txBody>
      </p:sp>
      <p:sp>
        <p:nvSpPr>
          <p:cNvPr id="6" name="テキスト ボックス 5"/>
          <p:cNvSpPr txBox="1"/>
          <p:nvPr/>
        </p:nvSpPr>
        <p:spPr>
          <a:xfrm>
            <a:off x="432189" y="1772816"/>
            <a:ext cx="8632491" cy="892552"/>
          </a:xfrm>
          <a:prstGeom prst="rect">
            <a:avLst/>
          </a:prstGeom>
          <a:noFill/>
        </p:spPr>
        <p:txBody>
          <a:bodyPr wrap="none" rtlCol="0">
            <a:spAutoFit/>
          </a:bodyPr>
          <a:lstStyle/>
          <a:p>
            <a:pPr marL="285750" indent="-285750">
              <a:buFont typeface="Arial" pitchFamily="34" charset="0"/>
              <a:buChar char="•"/>
            </a:pPr>
            <a:r>
              <a:rPr lang="ja-JP" altLang="en-US" sz="2800" b="1" dirty="0">
                <a:solidFill>
                  <a:srgbClr val="FF0000"/>
                </a:solidFill>
              </a:rPr>
              <a:t>血糖値</a:t>
            </a:r>
            <a:r>
              <a:rPr lang="ja-JP" altLang="en-US" sz="2800" b="1" dirty="0">
                <a:solidFill>
                  <a:prstClr val="black"/>
                </a:solidFill>
              </a:rPr>
              <a:t>：</a:t>
            </a:r>
            <a:r>
              <a:rPr lang="ja-JP" altLang="en-US" sz="2400" dirty="0">
                <a:solidFill>
                  <a:prstClr val="black"/>
                </a:solidFill>
              </a:rPr>
              <a:t>食事に影響される</a:t>
            </a:r>
            <a:endParaRPr lang="en-US" altLang="ja-JP" sz="2400" dirty="0">
              <a:solidFill>
                <a:prstClr val="black"/>
              </a:solidFill>
            </a:endParaRPr>
          </a:p>
          <a:p>
            <a:r>
              <a:rPr lang="ja-JP" altLang="en-US" sz="2400" dirty="0">
                <a:solidFill>
                  <a:prstClr val="black"/>
                </a:solidFill>
              </a:rPr>
              <a:t>　　　　　　　空腹時血糖 なのか</a:t>
            </a:r>
            <a:r>
              <a:rPr lang="en-US" altLang="ja-JP" sz="2400" dirty="0">
                <a:solidFill>
                  <a:prstClr val="black"/>
                </a:solidFill>
              </a:rPr>
              <a:t> </a:t>
            </a:r>
            <a:r>
              <a:rPr lang="ja-JP" altLang="en-US" sz="2400" dirty="0">
                <a:solidFill>
                  <a:prstClr val="black"/>
                </a:solidFill>
              </a:rPr>
              <a:t>随時血糖なのか確認する</a:t>
            </a:r>
          </a:p>
        </p:txBody>
      </p:sp>
      <p:sp>
        <p:nvSpPr>
          <p:cNvPr id="7" name="正方形/長方形 6"/>
          <p:cNvSpPr/>
          <p:nvPr/>
        </p:nvSpPr>
        <p:spPr>
          <a:xfrm>
            <a:off x="937499" y="2996423"/>
            <a:ext cx="1800200"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rPr>
              <a:t>正常域</a:t>
            </a:r>
          </a:p>
        </p:txBody>
      </p:sp>
      <p:sp>
        <p:nvSpPr>
          <p:cNvPr id="8" name="正方形/長方形 7"/>
          <p:cNvSpPr/>
          <p:nvPr/>
        </p:nvSpPr>
        <p:spPr>
          <a:xfrm>
            <a:off x="2734480" y="2998561"/>
            <a:ext cx="1800200" cy="115212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正常高値</a:t>
            </a:r>
          </a:p>
        </p:txBody>
      </p:sp>
      <p:sp>
        <p:nvSpPr>
          <p:cNvPr id="9" name="正方形/長方形 8"/>
          <p:cNvSpPr/>
          <p:nvPr/>
        </p:nvSpPr>
        <p:spPr>
          <a:xfrm>
            <a:off x="4534680" y="2996423"/>
            <a:ext cx="1800200"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境界域</a:t>
            </a:r>
          </a:p>
        </p:txBody>
      </p:sp>
      <p:sp>
        <p:nvSpPr>
          <p:cNvPr id="10" name="正方形/長方形 9"/>
          <p:cNvSpPr/>
          <p:nvPr/>
        </p:nvSpPr>
        <p:spPr>
          <a:xfrm>
            <a:off x="6355573" y="2996423"/>
            <a:ext cx="1800200" cy="1152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rPr>
              <a:t>糖尿病域</a:t>
            </a:r>
          </a:p>
        </p:txBody>
      </p:sp>
      <p:sp>
        <p:nvSpPr>
          <p:cNvPr id="11" name="テキスト ボックス 10"/>
          <p:cNvSpPr txBox="1"/>
          <p:nvPr/>
        </p:nvSpPr>
        <p:spPr>
          <a:xfrm>
            <a:off x="2359481" y="4175502"/>
            <a:ext cx="732893" cy="523220"/>
          </a:xfrm>
          <a:prstGeom prst="rect">
            <a:avLst/>
          </a:prstGeom>
          <a:noFill/>
        </p:spPr>
        <p:txBody>
          <a:bodyPr wrap="none" rtlCol="0">
            <a:spAutoFit/>
          </a:bodyPr>
          <a:lstStyle/>
          <a:p>
            <a:r>
              <a:rPr lang="en-US" altLang="ja-JP" sz="2800" dirty="0">
                <a:solidFill>
                  <a:prstClr val="black"/>
                </a:solidFill>
              </a:rPr>
              <a:t>100</a:t>
            </a:r>
            <a:endParaRPr lang="ja-JP" altLang="en-US" sz="2800" dirty="0">
              <a:solidFill>
                <a:prstClr val="black"/>
              </a:solidFill>
            </a:endParaRPr>
          </a:p>
        </p:txBody>
      </p:sp>
      <p:sp>
        <p:nvSpPr>
          <p:cNvPr id="13" name="テキスト ボックス 12"/>
          <p:cNvSpPr txBox="1"/>
          <p:nvPr/>
        </p:nvSpPr>
        <p:spPr>
          <a:xfrm>
            <a:off x="4156462" y="4186237"/>
            <a:ext cx="732893" cy="523220"/>
          </a:xfrm>
          <a:prstGeom prst="rect">
            <a:avLst/>
          </a:prstGeom>
          <a:noFill/>
        </p:spPr>
        <p:txBody>
          <a:bodyPr wrap="none" rtlCol="0">
            <a:spAutoFit/>
          </a:bodyPr>
          <a:lstStyle/>
          <a:p>
            <a:r>
              <a:rPr lang="en-US" altLang="ja-JP" sz="2800" dirty="0">
                <a:solidFill>
                  <a:prstClr val="black"/>
                </a:solidFill>
              </a:rPr>
              <a:t>110</a:t>
            </a:r>
            <a:endParaRPr lang="ja-JP" altLang="en-US" sz="2800" dirty="0">
              <a:solidFill>
                <a:prstClr val="black"/>
              </a:solidFill>
            </a:endParaRPr>
          </a:p>
        </p:txBody>
      </p:sp>
      <p:sp>
        <p:nvSpPr>
          <p:cNvPr id="14" name="テキスト ボックス 13"/>
          <p:cNvSpPr txBox="1"/>
          <p:nvPr/>
        </p:nvSpPr>
        <p:spPr>
          <a:xfrm>
            <a:off x="5989126" y="4186237"/>
            <a:ext cx="732893" cy="523220"/>
          </a:xfrm>
          <a:prstGeom prst="rect">
            <a:avLst/>
          </a:prstGeom>
          <a:noFill/>
        </p:spPr>
        <p:txBody>
          <a:bodyPr wrap="none" rtlCol="0">
            <a:spAutoFit/>
          </a:bodyPr>
          <a:lstStyle/>
          <a:p>
            <a:r>
              <a:rPr lang="en-US" altLang="ja-JP" sz="2800" dirty="0">
                <a:solidFill>
                  <a:prstClr val="black"/>
                </a:solidFill>
              </a:rPr>
              <a:t>126</a:t>
            </a:r>
            <a:endParaRPr lang="ja-JP" altLang="en-US" sz="2800" dirty="0">
              <a:solidFill>
                <a:prstClr val="black"/>
              </a:solidFill>
            </a:endParaRPr>
          </a:p>
        </p:txBody>
      </p:sp>
      <p:sp>
        <p:nvSpPr>
          <p:cNvPr id="15" name="テキスト ボックス 14"/>
          <p:cNvSpPr txBox="1"/>
          <p:nvPr/>
        </p:nvSpPr>
        <p:spPr>
          <a:xfrm>
            <a:off x="7789326" y="4196972"/>
            <a:ext cx="1431802" cy="523220"/>
          </a:xfrm>
          <a:prstGeom prst="rect">
            <a:avLst/>
          </a:prstGeom>
          <a:noFill/>
        </p:spPr>
        <p:txBody>
          <a:bodyPr wrap="none" rtlCol="0">
            <a:spAutoFit/>
          </a:bodyPr>
          <a:lstStyle/>
          <a:p>
            <a:r>
              <a:rPr lang="en-US" altLang="ja-JP" sz="2800" dirty="0">
                <a:solidFill>
                  <a:prstClr val="black"/>
                </a:solidFill>
              </a:rPr>
              <a:t>(mg/</a:t>
            </a:r>
            <a:r>
              <a:rPr lang="en-US" altLang="ja-JP" sz="2800" dirty="0" err="1">
                <a:solidFill>
                  <a:prstClr val="black"/>
                </a:solidFill>
              </a:rPr>
              <a:t>dL</a:t>
            </a:r>
            <a:r>
              <a:rPr lang="en-US" altLang="ja-JP" sz="2800" dirty="0">
                <a:solidFill>
                  <a:prstClr val="black"/>
                </a:solidFill>
              </a:rPr>
              <a:t>) </a:t>
            </a:r>
            <a:endParaRPr lang="ja-JP" altLang="en-US" sz="2800" dirty="0">
              <a:solidFill>
                <a:prstClr val="black"/>
              </a:solidFill>
            </a:endParaRPr>
          </a:p>
        </p:txBody>
      </p:sp>
      <p:sp>
        <p:nvSpPr>
          <p:cNvPr id="16" name="テキスト ボックス 15"/>
          <p:cNvSpPr txBox="1"/>
          <p:nvPr/>
        </p:nvSpPr>
        <p:spPr>
          <a:xfrm>
            <a:off x="102279" y="4183738"/>
            <a:ext cx="1723549" cy="461665"/>
          </a:xfrm>
          <a:prstGeom prst="rect">
            <a:avLst/>
          </a:prstGeom>
          <a:noFill/>
        </p:spPr>
        <p:txBody>
          <a:bodyPr wrap="none" rtlCol="0">
            <a:spAutoFit/>
          </a:bodyPr>
          <a:lstStyle/>
          <a:p>
            <a:r>
              <a:rPr lang="ja-JP" altLang="en-US" sz="2400" dirty="0">
                <a:solidFill>
                  <a:prstClr val="black"/>
                </a:solidFill>
              </a:rPr>
              <a:t>空腹時血糖</a:t>
            </a:r>
          </a:p>
        </p:txBody>
      </p:sp>
      <p:sp>
        <p:nvSpPr>
          <p:cNvPr id="17" name="テキスト ボックス 16"/>
          <p:cNvSpPr txBox="1"/>
          <p:nvPr/>
        </p:nvSpPr>
        <p:spPr>
          <a:xfrm>
            <a:off x="4522908" y="5157768"/>
            <a:ext cx="4185761" cy="1200329"/>
          </a:xfrm>
          <a:prstGeom prst="rect">
            <a:avLst/>
          </a:prstGeom>
          <a:noFill/>
        </p:spPr>
        <p:txBody>
          <a:bodyPr wrap="none" rtlCol="0">
            <a:spAutoFit/>
          </a:bodyPr>
          <a:lstStyle/>
          <a:p>
            <a:r>
              <a:rPr lang="ja-JP" altLang="en-US" sz="2400" dirty="0">
                <a:solidFill>
                  <a:prstClr val="black"/>
                </a:solidFill>
              </a:rPr>
              <a:t>＊静脈血漿＞全血</a:t>
            </a:r>
            <a:endParaRPr lang="en-US" altLang="ja-JP" sz="2400" dirty="0">
              <a:solidFill>
                <a:prstClr val="black"/>
              </a:solidFill>
            </a:endParaRPr>
          </a:p>
          <a:p>
            <a:r>
              <a:rPr lang="ja-JP" altLang="en-US" sz="2400" dirty="0">
                <a:solidFill>
                  <a:prstClr val="black"/>
                </a:solidFill>
              </a:rPr>
              <a:t>＊高齢者＞成人＞妊婦</a:t>
            </a:r>
            <a:endParaRPr lang="en-US" altLang="ja-JP" sz="2400" dirty="0">
              <a:solidFill>
                <a:prstClr val="black"/>
              </a:solidFill>
            </a:endParaRPr>
          </a:p>
          <a:p>
            <a:r>
              <a:rPr lang="ja-JP" altLang="en-US" sz="2400" dirty="0">
                <a:solidFill>
                  <a:prstClr val="black"/>
                </a:solidFill>
              </a:rPr>
              <a:t>＊動脈血＞毛細管血＞静脈血</a:t>
            </a:r>
          </a:p>
        </p:txBody>
      </p:sp>
      <p:sp>
        <p:nvSpPr>
          <p:cNvPr id="18" name="タイトル 1"/>
          <p:cNvSpPr>
            <a:spLocks noGrp="1"/>
          </p:cNvSpPr>
          <p:nvPr>
            <p:ph type="title"/>
          </p:nvPr>
        </p:nvSpPr>
        <p:spPr>
          <a:xfrm>
            <a:off x="1570580" y="226310"/>
            <a:ext cx="5904656" cy="798044"/>
          </a:xfrm>
        </p:spPr>
        <p:txBody>
          <a:bodyPr/>
          <a:lstStyle/>
          <a:p>
            <a:r>
              <a:rPr kumimoji="1" lang="ja-JP" altLang="en-US" sz="4400" dirty="0">
                <a:solidFill>
                  <a:srgbClr val="FF0000"/>
                </a:solidFill>
              </a:rPr>
              <a:t>糖尿病の診断</a:t>
            </a:r>
          </a:p>
        </p:txBody>
      </p:sp>
      <p:cxnSp>
        <p:nvCxnSpPr>
          <p:cNvPr id="20" name="直線コネクタ 19"/>
          <p:cNvCxnSpPr/>
          <p:nvPr/>
        </p:nvCxnSpPr>
        <p:spPr>
          <a:xfrm flipV="1">
            <a:off x="755576"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4699829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2076" y="404664"/>
            <a:ext cx="5161991" cy="523220"/>
          </a:xfrm>
          <a:prstGeom prst="rect">
            <a:avLst/>
          </a:prstGeom>
          <a:noFill/>
        </p:spPr>
        <p:txBody>
          <a:bodyPr wrap="none" rtlCol="0">
            <a:spAutoFit/>
          </a:bodyPr>
          <a:lstStyle/>
          <a:p>
            <a:pPr marL="285750" indent="-285750">
              <a:buFont typeface="Arial" pitchFamily="34" charset="0"/>
              <a:buChar char="•"/>
            </a:pPr>
            <a:r>
              <a:rPr lang="ja-JP" altLang="en-US" sz="2800" b="1" dirty="0">
                <a:solidFill>
                  <a:srgbClr val="FF0000"/>
                </a:solidFill>
              </a:rPr>
              <a:t>血糖値の平均を反映する指標</a:t>
            </a:r>
            <a:endParaRPr lang="ja-JP" altLang="en-US" sz="2400" dirty="0">
              <a:solidFill>
                <a:srgbClr val="FF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52762329"/>
              </p:ext>
            </p:extLst>
          </p:nvPr>
        </p:nvGraphicFramePr>
        <p:xfrm>
          <a:off x="303570" y="965812"/>
          <a:ext cx="8588910" cy="5149007"/>
        </p:xfrm>
        <a:graphic>
          <a:graphicData uri="http://schemas.openxmlformats.org/drawingml/2006/table">
            <a:tbl>
              <a:tblPr firstRow="1" bandRow="1">
                <a:tableStyleId>{5940675A-B579-460E-94D1-54222C63F5DA}</a:tableStyleId>
              </a:tblPr>
              <a:tblGrid>
                <a:gridCol w="1663278">
                  <a:extLst>
                    <a:ext uri="{9D8B030D-6E8A-4147-A177-3AD203B41FA5}">
                      <a16:colId xmlns:a16="http://schemas.microsoft.com/office/drawing/2014/main" val="20000"/>
                    </a:ext>
                  </a:extLst>
                </a:gridCol>
                <a:gridCol w="175656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49092">
                  <a:extLst>
                    <a:ext uri="{9D8B030D-6E8A-4147-A177-3AD203B41FA5}">
                      <a16:colId xmlns:a16="http://schemas.microsoft.com/office/drawing/2014/main" val="20003"/>
                    </a:ext>
                  </a:extLst>
                </a:gridCol>
                <a:gridCol w="1935798">
                  <a:extLst>
                    <a:ext uri="{9D8B030D-6E8A-4147-A177-3AD203B41FA5}">
                      <a16:colId xmlns:a16="http://schemas.microsoft.com/office/drawing/2014/main" val="20004"/>
                    </a:ext>
                  </a:extLst>
                </a:gridCol>
              </a:tblGrid>
              <a:tr h="756694">
                <a:tc>
                  <a:txBody>
                    <a:bodyPr/>
                    <a:lstStyle/>
                    <a:p>
                      <a:pPr algn="ctr"/>
                      <a:endParaRPr kumimoji="1" lang="ja-JP" altLang="en-US" dirty="0"/>
                    </a:p>
                  </a:txBody>
                  <a:tcPr>
                    <a:solidFill>
                      <a:schemeClr val="bg2">
                        <a:lumMod val="90000"/>
                      </a:schemeClr>
                    </a:solidFill>
                  </a:tcPr>
                </a:tc>
                <a:tc>
                  <a:txBody>
                    <a:bodyPr/>
                    <a:lstStyle/>
                    <a:p>
                      <a:pPr algn="ctr"/>
                      <a:r>
                        <a:rPr kumimoji="1" lang="ja-JP" altLang="en-US" sz="2000" b="1" dirty="0"/>
                        <a:t>意義</a:t>
                      </a:r>
                    </a:p>
                  </a:txBody>
                  <a:tcPr>
                    <a:solidFill>
                      <a:schemeClr val="bg2">
                        <a:lumMod val="90000"/>
                      </a:schemeClr>
                    </a:solidFill>
                  </a:tcPr>
                </a:tc>
                <a:tc>
                  <a:txBody>
                    <a:bodyPr/>
                    <a:lstStyle/>
                    <a:p>
                      <a:pPr algn="ctr"/>
                      <a:r>
                        <a:rPr kumimoji="1" lang="ja-JP" altLang="en-US" sz="2000" b="1" dirty="0"/>
                        <a:t>基準値</a:t>
                      </a:r>
                    </a:p>
                  </a:txBody>
                  <a:tcPr>
                    <a:solidFill>
                      <a:schemeClr val="bg2">
                        <a:lumMod val="90000"/>
                      </a:schemeClr>
                    </a:solidFill>
                  </a:tcPr>
                </a:tc>
                <a:tc>
                  <a:txBody>
                    <a:bodyPr/>
                    <a:lstStyle/>
                    <a:p>
                      <a:pPr algn="ctr"/>
                      <a:r>
                        <a:rPr kumimoji="1" lang="ja-JP" altLang="en-US" sz="2000" b="1" dirty="0"/>
                        <a:t>高値を示す病態</a:t>
                      </a:r>
                    </a:p>
                  </a:txBody>
                  <a:tcPr>
                    <a:solidFill>
                      <a:schemeClr val="bg2">
                        <a:lumMod val="90000"/>
                      </a:schemeClr>
                    </a:solidFill>
                  </a:tcPr>
                </a:tc>
                <a:tc>
                  <a:txBody>
                    <a:bodyPr/>
                    <a:lstStyle/>
                    <a:p>
                      <a:pPr algn="ctr"/>
                      <a:r>
                        <a:rPr kumimoji="1" lang="ja-JP" altLang="en-US" sz="2000" b="1" dirty="0"/>
                        <a:t>低値を示す病態</a:t>
                      </a:r>
                    </a:p>
                  </a:txBody>
                  <a:tcPr>
                    <a:solidFill>
                      <a:schemeClr val="bg2">
                        <a:lumMod val="90000"/>
                      </a:schemeClr>
                    </a:solidFill>
                  </a:tcPr>
                </a:tc>
                <a:extLst>
                  <a:ext uri="{0D108BD9-81ED-4DB2-BD59-A6C34878D82A}">
                    <a16:rowId xmlns:a16="http://schemas.microsoft.com/office/drawing/2014/main" val="10000"/>
                  </a:ext>
                </a:extLst>
              </a:tr>
              <a:tr h="1120784">
                <a:tc>
                  <a:txBody>
                    <a:bodyPr/>
                    <a:lstStyle/>
                    <a:p>
                      <a:pPr algn="ctr"/>
                      <a:r>
                        <a:rPr kumimoji="1" lang="en-US" altLang="ja-JP" sz="2800" b="1" dirty="0">
                          <a:solidFill>
                            <a:srgbClr val="FF0000"/>
                          </a:solidFill>
                        </a:rPr>
                        <a:t>HbA1c</a:t>
                      </a:r>
                    </a:p>
                    <a:p>
                      <a:pPr algn="ctr"/>
                      <a:r>
                        <a:rPr kumimoji="1" lang="ja-JP" altLang="en-US" sz="1800" b="1" dirty="0">
                          <a:solidFill>
                            <a:srgbClr val="FF0000"/>
                          </a:solidFill>
                        </a:rPr>
                        <a:t>（ヘモグロビンエーワンシー）</a:t>
                      </a:r>
                      <a:endParaRPr kumimoji="1" lang="en-US" altLang="ja-JP" sz="1800" b="1" dirty="0">
                        <a:solidFill>
                          <a:srgbClr val="FF0000"/>
                        </a:solidFill>
                      </a:endParaRPr>
                    </a:p>
                  </a:txBody>
                  <a:tcPr>
                    <a:solidFill>
                      <a:schemeClr val="bg2">
                        <a:lumMod val="90000"/>
                      </a:schemeClr>
                    </a:solidFill>
                  </a:tcPr>
                </a:tc>
                <a:tc>
                  <a:txBody>
                    <a:bodyPr/>
                    <a:lstStyle/>
                    <a:p>
                      <a:pPr algn="ctr"/>
                      <a:r>
                        <a:rPr kumimoji="1" lang="en-US" altLang="ja-JP" sz="2400" u="sng" dirty="0"/>
                        <a:t>1</a:t>
                      </a:r>
                      <a:r>
                        <a:rPr kumimoji="1" lang="ja-JP" altLang="en-US" sz="2400" u="sng" dirty="0"/>
                        <a:t>～</a:t>
                      </a:r>
                      <a:r>
                        <a:rPr kumimoji="1" lang="en-US" altLang="ja-JP" sz="2400" u="sng" dirty="0"/>
                        <a:t>2</a:t>
                      </a:r>
                      <a:r>
                        <a:rPr kumimoji="1" lang="ja-JP" altLang="en-US" sz="2400" u="sng" dirty="0"/>
                        <a:t>か月前</a:t>
                      </a:r>
                      <a:r>
                        <a:rPr kumimoji="1" lang="ja-JP" altLang="en-US" dirty="0"/>
                        <a:t>の血糖コントロール状況</a:t>
                      </a:r>
                    </a:p>
                  </a:txBody>
                  <a:tcPr/>
                </a:tc>
                <a:tc>
                  <a:txBody>
                    <a:bodyPr/>
                    <a:lstStyle/>
                    <a:p>
                      <a:pPr algn="ctr"/>
                      <a:r>
                        <a:rPr kumimoji="1" lang="en-US" altLang="ja-JP" dirty="0"/>
                        <a:t>4.7</a:t>
                      </a:r>
                      <a:r>
                        <a:rPr kumimoji="1" lang="ja-JP" altLang="en-US" dirty="0"/>
                        <a:t>～</a:t>
                      </a:r>
                      <a:r>
                        <a:rPr kumimoji="1" lang="en-US" altLang="ja-JP" dirty="0"/>
                        <a:t>6.2</a:t>
                      </a:r>
                      <a:r>
                        <a:rPr kumimoji="1" lang="ja-JP" altLang="en-US" dirty="0"/>
                        <a:t>％</a:t>
                      </a:r>
                      <a:endParaRPr kumimoji="1" lang="en-US" altLang="ja-JP" dirty="0"/>
                    </a:p>
                    <a:p>
                      <a:pPr algn="ctr"/>
                      <a:r>
                        <a:rPr kumimoji="1" lang="ja-JP" altLang="en-US" sz="1400" dirty="0"/>
                        <a:t>（国際標準値）</a:t>
                      </a:r>
                    </a:p>
                  </a:txBody>
                  <a:tcPr/>
                </a:tc>
                <a:tc>
                  <a:txBody>
                    <a:bodyPr/>
                    <a:lstStyle/>
                    <a:p>
                      <a:pPr algn="ctr"/>
                      <a:r>
                        <a:rPr kumimoji="1" lang="ja-JP" altLang="en-US" dirty="0"/>
                        <a:t>腎不全</a:t>
                      </a:r>
                      <a:endParaRPr kumimoji="1" lang="en-US" altLang="ja-JP" dirty="0"/>
                    </a:p>
                    <a:p>
                      <a:pPr algn="ctr"/>
                      <a:r>
                        <a:rPr kumimoji="1" lang="ja-JP" altLang="en-US" dirty="0"/>
                        <a:t>アルコール</a:t>
                      </a:r>
                      <a:endParaRPr kumimoji="1" lang="en-US" altLang="ja-JP" dirty="0"/>
                    </a:p>
                    <a:p>
                      <a:pPr algn="ctr"/>
                      <a:r>
                        <a:rPr kumimoji="1" lang="ja-JP" altLang="en-US" dirty="0"/>
                        <a:t>中毒など</a:t>
                      </a:r>
                      <a:endParaRPr kumimoji="1" lang="en-US" altLang="ja-JP" dirty="0"/>
                    </a:p>
                  </a:txBody>
                  <a:tcPr/>
                </a:tc>
                <a:tc>
                  <a:txBody>
                    <a:bodyPr/>
                    <a:lstStyle/>
                    <a:p>
                      <a:pPr algn="ctr"/>
                      <a:r>
                        <a:rPr kumimoji="1" lang="ja-JP" altLang="en-US" dirty="0"/>
                        <a:t>出血、溶血</a:t>
                      </a:r>
                      <a:endParaRPr kumimoji="1" lang="en-US" altLang="ja-JP" dirty="0"/>
                    </a:p>
                    <a:p>
                      <a:pPr algn="ctr"/>
                      <a:r>
                        <a:rPr kumimoji="1" lang="ja-JP" altLang="en-US" dirty="0"/>
                        <a:t>鉄欠乏性貧血の回復期</a:t>
                      </a:r>
                      <a:endParaRPr kumimoji="1" lang="en-US" altLang="ja-JP" dirty="0"/>
                    </a:p>
                    <a:p>
                      <a:pPr algn="ctr"/>
                      <a:r>
                        <a:rPr kumimoji="1" lang="ja-JP" altLang="en-US" dirty="0"/>
                        <a:t>エリスロポエチン投与中</a:t>
                      </a:r>
                      <a:endParaRPr kumimoji="1" lang="en-US" altLang="ja-JP" dirty="0"/>
                    </a:p>
                  </a:txBody>
                  <a:tcPr/>
                </a:tc>
                <a:extLst>
                  <a:ext uri="{0D108BD9-81ED-4DB2-BD59-A6C34878D82A}">
                    <a16:rowId xmlns:a16="http://schemas.microsoft.com/office/drawing/2014/main" val="10001"/>
                  </a:ext>
                </a:extLst>
              </a:tr>
              <a:tr h="1466233">
                <a:tc>
                  <a:txBody>
                    <a:bodyPr/>
                    <a:lstStyle/>
                    <a:p>
                      <a:pPr algn="ctr"/>
                      <a:r>
                        <a:rPr kumimoji="1" lang="ja-JP" altLang="en-US" sz="2400" b="1" dirty="0">
                          <a:solidFill>
                            <a:srgbClr val="FF0000"/>
                          </a:solidFill>
                        </a:rPr>
                        <a:t>グリコ</a:t>
                      </a:r>
                      <a:endParaRPr kumimoji="1" lang="en-US" altLang="ja-JP" sz="2400" b="1" dirty="0">
                        <a:solidFill>
                          <a:srgbClr val="FF0000"/>
                        </a:solidFill>
                      </a:endParaRPr>
                    </a:p>
                    <a:p>
                      <a:pPr algn="ctr"/>
                      <a:r>
                        <a:rPr kumimoji="1" lang="ja-JP" altLang="en-US" sz="2400" b="1" dirty="0">
                          <a:solidFill>
                            <a:srgbClr val="FF0000"/>
                          </a:solidFill>
                        </a:rPr>
                        <a:t>アルブミン</a:t>
                      </a:r>
                      <a:endParaRPr kumimoji="1" lang="en-US" altLang="ja-JP" sz="2400" b="1" dirty="0">
                        <a:solidFill>
                          <a:srgbClr val="FF0000"/>
                        </a:solidFill>
                      </a:endParaRPr>
                    </a:p>
                    <a:p>
                      <a:pPr algn="ctr"/>
                      <a:r>
                        <a:rPr kumimoji="1" lang="en-US" altLang="ja-JP" sz="2800" b="1" dirty="0">
                          <a:solidFill>
                            <a:srgbClr val="FF0000"/>
                          </a:solidFill>
                        </a:rPr>
                        <a:t>(GA)</a:t>
                      </a:r>
                      <a:endParaRPr kumimoji="1" lang="ja-JP" altLang="en-US" sz="2800" b="1" dirty="0">
                        <a:solidFill>
                          <a:srgbClr val="FF0000"/>
                        </a:solidFill>
                      </a:endParaRPr>
                    </a:p>
                  </a:txBody>
                  <a:tcPr>
                    <a:solidFill>
                      <a:schemeClr val="bg2">
                        <a:lumMod val="90000"/>
                      </a:schemeClr>
                    </a:solidFill>
                  </a:tcPr>
                </a:tc>
                <a:tc>
                  <a:txBody>
                    <a:bodyPr/>
                    <a:lstStyle/>
                    <a:p>
                      <a:pPr algn="ctr"/>
                      <a:r>
                        <a:rPr kumimoji="1" lang="en-US" altLang="ja-JP" sz="2400" u="sng" dirty="0"/>
                        <a:t>2</a:t>
                      </a:r>
                      <a:r>
                        <a:rPr kumimoji="1" lang="ja-JP" altLang="en-US" sz="2400" u="sng" dirty="0"/>
                        <a:t>～</a:t>
                      </a:r>
                      <a:r>
                        <a:rPr kumimoji="1" lang="en-US" altLang="ja-JP" sz="2400" u="sng" dirty="0"/>
                        <a:t>4</a:t>
                      </a:r>
                      <a:r>
                        <a:rPr kumimoji="1" lang="ja-JP" altLang="en-US" sz="2400" u="sng" dirty="0"/>
                        <a:t>週間</a:t>
                      </a:r>
                      <a:r>
                        <a:rPr kumimoji="1" lang="ja-JP" altLang="en-US" dirty="0"/>
                        <a:t>の血糖コントロール状況</a:t>
                      </a:r>
                    </a:p>
                  </a:txBody>
                  <a:tcPr/>
                </a:tc>
                <a:tc>
                  <a:txBody>
                    <a:bodyPr/>
                    <a:lstStyle/>
                    <a:p>
                      <a:pPr algn="ctr"/>
                      <a:r>
                        <a:rPr kumimoji="1" lang="en-US" altLang="ja-JP" dirty="0"/>
                        <a:t>11</a:t>
                      </a:r>
                      <a:r>
                        <a:rPr kumimoji="1" lang="ja-JP" altLang="en-US" dirty="0"/>
                        <a:t>～</a:t>
                      </a:r>
                      <a:r>
                        <a:rPr kumimoji="1" lang="en-US" altLang="ja-JP" dirty="0"/>
                        <a:t>16</a:t>
                      </a:r>
                      <a:r>
                        <a:rPr kumimoji="1" lang="ja-JP" altLang="en-US" dirty="0"/>
                        <a:t>％</a:t>
                      </a:r>
                    </a:p>
                  </a:txBody>
                  <a:tcPr/>
                </a:tc>
                <a:tc>
                  <a:txBody>
                    <a:bodyPr/>
                    <a:lstStyle/>
                    <a:p>
                      <a:pPr algn="ctr"/>
                      <a:r>
                        <a:rPr kumimoji="1" lang="ja-JP" altLang="en-US" dirty="0"/>
                        <a:t>肝硬変</a:t>
                      </a:r>
                    </a:p>
                  </a:txBody>
                  <a:tcPr/>
                </a:tc>
                <a:tc>
                  <a:txBody>
                    <a:bodyPr/>
                    <a:lstStyle/>
                    <a:p>
                      <a:pPr algn="ctr"/>
                      <a:r>
                        <a:rPr kumimoji="1" lang="ja-JP" altLang="en-US" dirty="0"/>
                        <a:t>ネフローゼ症候群</a:t>
                      </a:r>
                      <a:endParaRPr kumimoji="1" lang="en-US" altLang="ja-JP" dirty="0"/>
                    </a:p>
                    <a:p>
                      <a:pPr algn="ctr"/>
                      <a:r>
                        <a:rPr kumimoji="1" lang="ja-JP" altLang="en-US" dirty="0"/>
                        <a:t>甲状腺機能亢進症</a:t>
                      </a:r>
                    </a:p>
                  </a:txBody>
                  <a:tcPr/>
                </a:tc>
                <a:extLst>
                  <a:ext uri="{0D108BD9-81ED-4DB2-BD59-A6C34878D82A}">
                    <a16:rowId xmlns:a16="http://schemas.microsoft.com/office/drawing/2014/main" val="10002"/>
                  </a:ext>
                </a:extLst>
              </a:tr>
              <a:tr h="1120784">
                <a:tc>
                  <a:txBody>
                    <a:bodyPr/>
                    <a:lstStyle/>
                    <a:p>
                      <a:pPr algn="ctr"/>
                      <a:r>
                        <a:rPr kumimoji="1" lang="en-US" altLang="ja-JP" sz="2800" dirty="0"/>
                        <a:t>1,5-AG</a:t>
                      </a:r>
                    </a:p>
                    <a:p>
                      <a:pPr algn="ctr"/>
                      <a:r>
                        <a:rPr kumimoji="1" lang="en-US" altLang="ja-JP" sz="1800" dirty="0">
                          <a:solidFill>
                            <a:schemeClr val="tx1"/>
                          </a:solidFill>
                        </a:rPr>
                        <a:t>(1,5-</a:t>
                      </a:r>
                      <a:r>
                        <a:rPr kumimoji="1" lang="ja-JP" altLang="en-US" sz="1800" dirty="0">
                          <a:solidFill>
                            <a:schemeClr val="tx1"/>
                          </a:solidFill>
                        </a:rPr>
                        <a:t>アンヒドログルシトール）</a:t>
                      </a:r>
                      <a:endParaRPr kumimoji="1" lang="en-US" altLang="ja-JP" sz="1800" dirty="0">
                        <a:solidFill>
                          <a:schemeClr val="tx1"/>
                        </a:solidFill>
                      </a:endParaRPr>
                    </a:p>
                  </a:txBody>
                  <a:tcPr>
                    <a:solidFill>
                      <a:schemeClr val="bg2">
                        <a:lumMod val="90000"/>
                      </a:schemeClr>
                    </a:solidFill>
                  </a:tcPr>
                </a:tc>
                <a:tc>
                  <a:txBody>
                    <a:bodyPr/>
                    <a:lstStyle/>
                    <a:p>
                      <a:pPr algn="ctr"/>
                      <a:r>
                        <a:rPr kumimoji="1" lang="ja-JP" altLang="en-US" sz="2400" u="sng" dirty="0"/>
                        <a:t>直近の</a:t>
                      </a:r>
                      <a:r>
                        <a:rPr kumimoji="1" lang="ja-JP" altLang="en-US" dirty="0"/>
                        <a:t>血糖コントロール状況</a:t>
                      </a:r>
                    </a:p>
                  </a:txBody>
                  <a:tcPr/>
                </a:tc>
                <a:tc>
                  <a:txBody>
                    <a:bodyPr/>
                    <a:lstStyle/>
                    <a:p>
                      <a:pPr algn="ctr"/>
                      <a:r>
                        <a:rPr kumimoji="1" lang="en-US" altLang="ja-JP" dirty="0"/>
                        <a:t>14.0μg/mL</a:t>
                      </a:r>
                    </a:p>
                    <a:p>
                      <a:pPr algn="ctr"/>
                      <a:r>
                        <a:rPr kumimoji="1" lang="ja-JP" altLang="en-US" dirty="0"/>
                        <a:t>以上</a:t>
                      </a:r>
                      <a:endParaRPr kumimoji="1" lang="en-US" altLang="ja-JP" dirty="0"/>
                    </a:p>
                    <a:p>
                      <a:pPr algn="ctr"/>
                      <a:r>
                        <a:rPr kumimoji="1" lang="ja-JP" altLang="en-US" dirty="0"/>
                        <a:t>注：低いほど悪い</a:t>
                      </a:r>
                    </a:p>
                  </a:txBody>
                  <a:tcPr/>
                </a:tc>
                <a:tc>
                  <a:txBody>
                    <a:bodyPr/>
                    <a:lstStyle/>
                    <a:p>
                      <a:pPr algn="ctr"/>
                      <a:r>
                        <a:rPr kumimoji="1" lang="ja-JP" altLang="en-US" dirty="0"/>
                        <a:t>漢方薬の一部</a:t>
                      </a:r>
                    </a:p>
                  </a:txBody>
                  <a:tcPr/>
                </a:tc>
                <a:tc>
                  <a:txBody>
                    <a:bodyPr/>
                    <a:lstStyle/>
                    <a:p>
                      <a:pPr algn="ctr"/>
                      <a:r>
                        <a:rPr kumimoji="1" lang="ja-JP" altLang="en-US" dirty="0"/>
                        <a:t>腎性糖尿</a:t>
                      </a:r>
                      <a:endParaRPr kumimoji="1" lang="en-US" altLang="ja-JP" dirty="0"/>
                    </a:p>
                    <a:p>
                      <a:pPr algn="ctr"/>
                      <a:r>
                        <a:rPr kumimoji="1" lang="ja-JP" altLang="en-US" dirty="0"/>
                        <a:t>妊娠（後期）</a:t>
                      </a:r>
                      <a:endParaRPr kumimoji="1" lang="en-US" altLang="ja-JP" dirty="0"/>
                    </a:p>
                    <a:p>
                      <a:pPr algn="ctr"/>
                      <a:r>
                        <a:rPr kumimoji="1" lang="ja-JP" altLang="en-US" dirty="0"/>
                        <a:t>腎不全</a:t>
                      </a:r>
                      <a:endParaRPr kumimoji="1" lang="en-US" altLang="ja-JP" dirty="0"/>
                    </a:p>
                    <a:p>
                      <a:pPr algn="ctr"/>
                      <a:r>
                        <a:rPr kumimoji="1" lang="ja-JP" altLang="en-US" dirty="0"/>
                        <a:t>長期</a:t>
                      </a:r>
                      <a:r>
                        <a:rPr kumimoji="1" lang="en-US" altLang="ja-JP" dirty="0"/>
                        <a:t>IVH</a:t>
                      </a:r>
                    </a:p>
                    <a:p>
                      <a:pPr algn="ctr"/>
                      <a:r>
                        <a:rPr kumimoji="1" lang="ja-JP" altLang="en-US" dirty="0"/>
                        <a:t>飢餓</a:t>
                      </a:r>
                      <a:endParaRPr kumimoji="1" lang="en-US" altLang="ja-JP" dirty="0"/>
                    </a:p>
                  </a:txBody>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1745479" y="6136577"/>
            <a:ext cx="5445722" cy="461665"/>
          </a:xfrm>
          <a:prstGeom prst="rect">
            <a:avLst/>
          </a:prstGeom>
          <a:noFill/>
        </p:spPr>
        <p:txBody>
          <a:bodyPr wrap="none" rtlCol="0">
            <a:spAutoFit/>
          </a:bodyPr>
          <a:lstStyle/>
          <a:p>
            <a:r>
              <a:rPr lang="ja-JP" altLang="en-US" sz="2400" dirty="0">
                <a:solidFill>
                  <a:prstClr val="black"/>
                </a:solidFill>
              </a:rPr>
              <a:t>＊</a:t>
            </a:r>
            <a:r>
              <a:rPr lang="en-US" altLang="ja-JP" sz="2400" dirty="0">
                <a:solidFill>
                  <a:prstClr val="black"/>
                </a:solidFill>
              </a:rPr>
              <a:t>HbA1c : </a:t>
            </a:r>
            <a:r>
              <a:rPr lang="ja-JP" altLang="en-US" sz="2400" dirty="0">
                <a:solidFill>
                  <a:prstClr val="black"/>
                </a:solidFill>
              </a:rPr>
              <a:t>グリコアルブミン　＝　</a:t>
            </a:r>
            <a:r>
              <a:rPr lang="en-US" altLang="ja-JP" sz="2400" dirty="0">
                <a:solidFill>
                  <a:prstClr val="black"/>
                </a:solidFill>
              </a:rPr>
              <a:t>1</a:t>
            </a:r>
            <a:r>
              <a:rPr lang="ja-JP" altLang="en-US" sz="2400" dirty="0">
                <a:solidFill>
                  <a:prstClr val="black"/>
                </a:solidFill>
              </a:rPr>
              <a:t> </a:t>
            </a:r>
            <a:r>
              <a:rPr lang="en-US" altLang="ja-JP" sz="2400" dirty="0">
                <a:solidFill>
                  <a:prstClr val="black"/>
                </a:solidFill>
              </a:rPr>
              <a:t>: 3</a:t>
            </a:r>
            <a:endParaRPr lang="ja-JP" altLang="en-US" sz="2400" dirty="0">
              <a:solidFill>
                <a:prstClr val="black"/>
              </a:solidFill>
            </a:endParaRPr>
          </a:p>
        </p:txBody>
      </p:sp>
    </p:spTree>
    <p:extLst>
      <p:ext uri="{BB962C8B-B14F-4D97-AF65-F5344CB8AC3E}">
        <p14:creationId xmlns:p14="http://schemas.microsoft.com/office/powerpoint/2010/main" val="34757332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037" y="148437"/>
            <a:ext cx="8229600" cy="765979"/>
          </a:xfrm>
        </p:spPr>
        <p:txBody>
          <a:bodyPr>
            <a:normAutofit/>
          </a:bodyPr>
          <a:lstStyle/>
          <a:p>
            <a:r>
              <a:rPr kumimoji="1" lang="en-US" altLang="ja-JP" sz="4000" dirty="0">
                <a:solidFill>
                  <a:srgbClr val="FF0000"/>
                </a:solidFill>
              </a:rPr>
              <a:t>HbA1c</a:t>
            </a:r>
            <a:r>
              <a:rPr kumimoji="1" lang="ja-JP" altLang="en-US" sz="3600" dirty="0">
                <a:solidFill>
                  <a:srgbClr val="FF0000"/>
                </a:solidFill>
              </a:rPr>
              <a:t>とグリコアルブミンの比較</a:t>
            </a:r>
          </a:p>
        </p:txBody>
      </p:sp>
      <p:cxnSp>
        <p:nvCxnSpPr>
          <p:cNvPr id="5" name="直線コネクタ 4"/>
          <p:cNvCxnSpPr/>
          <p:nvPr/>
        </p:nvCxnSpPr>
        <p:spPr>
          <a:xfrm flipV="1">
            <a:off x="61425"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75564657"/>
              </p:ext>
            </p:extLst>
          </p:nvPr>
        </p:nvGraphicFramePr>
        <p:xfrm>
          <a:off x="179512" y="856767"/>
          <a:ext cx="8840888" cy="5496547"/>
        </p:xfrm>
        <a:graphic>
          <a:graphicData uri="http://schemas.openxmlformats.org/drawingml/2006/table">
            <a:tbl>
              <a:tblPr firstRow="1" bandRow="1">
                <a:tableStyleId>{69CF1AB2-1976-4502-BF36-3FF5EA218861}</a:tableStyleId>
              </a:tblPr>
              <a:tblGrid>
                <a:gridCol w="1666528">
                  <a:extLst>
                    <a:ext uri="{9D8B030D-6E8A-4147-A177-3AD203B41FA5}">
                      <a16:colId xmlns:a16="http://schemas.microsoft.com/office/drawing/2014/main" val="20000"/>
                    </a:ext>
                  </a:extLst>
                </a:gridCol>
                <a:gridCol w="3386324">
                  <a:extLst>
                    <a:ext uri="{9D8B030D-6E8A-4147-A177-3AD203B41FA5}">
                      <a16:colId xmlns:a16="http://schemas.microsoft.com/office/drawing/2014/main" val="20001"/>
                    </a:ext>
                  </a:extLst>
                </a:gridCol>
                <a:gridCol w="3788036">
                  <a:extLst>
                    <a:ext uri="{9D8B030D-6E8A-4147-A177-3AD203B41FA5}">
                      <a16:colId xmlns:a16="http://schemas.microsoft.com/office/drawing/2014/main" val="20002"/>
                    </a:ext>
                  </a:extLst>
                </a:gridCol>
              </a:tblGrid>
              <a:tr h="517630">
                <a:tc>
                  <a:txBody>
                    <a:bodyPr/>
                    <a:lstStyle/>
                    <a:p>
                      <a:endParaRPr kumimoji="1" lang="ja-JP" altLang="en-US" dirty="0"/>
                    </a:p>
                  </a:txBody>
                  <a:tcPr/>
                </a:tc>
                <a:tc>
                  <a:txBody>
                    <a:bodyPr/>
                    <a:lstStyle/>
                    <a:p>
                      <a:pPr algn="ctr"/>
                      <a:r>
                        <a:rPr kumimoji="1" lang="en-US" altLang="ja-JP" sz="2800" dirty="0">
                          <a:solidFill>
                            <a:srgbClr val="FF0000"/>
                          </a:solidFill>
                        </a:rPr>
                        <a:t>HbA1c</a:t>
                      </a:r>
                      <a:endParaRPr kumimoji="1" lang="ja-JP" altLang="en-US" sz="2800" dirty="0">
                        <a:solidFill>
                          <a:srgbClr val="FF0000"/>
                        </a:solidFill>
                      </a:endParaRPr>
                    </a:p>
                  </a:txBody>
                  <a:tcPr/>
                </a:tc>
                <a:tc>
                  <a:txBody>
                    <a:bodyPr/>
                    <a:lstStyle/>
                    <a:p>
                      <a:pPr algn="ctr"/>
                      <a:r>
                        <a:rPr kumimoji="1" lang="ja-JP" altLang="en-US" sz="2800" dirty="0">
                          <a:solidFill>
                            <a:srgbClr val="FF0000"/>
                          </a:solidFill>
                        </a:rPr>
                        <a:t>グリコアルブミン</a:t>
                      </a:r>
                      <a:r>
                        <a:rPr kumimoji="1" lang="en-US" altLang="ja-JP" sz="2800" dirty="0">
                          <a:solidFill>
                            <a:srgbClr val="FF0000"/>
                          </a:solidFill>
                        </a:rPr>
                        <a:t>(GA)</a:t>
                      </a:r>
                      <a:endParaRPr kumimoji="1" lang="ja-JP" altLang="en-US" sz="2800" dirty="0">
                        <a:solidFill>
                          <a:srgbClr val="FF0000"/>
                        </a:solidFill>
                      </a:endParaRPr>
                    </a:p>
                  </a:txBody>
                  <a:tcPr/>
                </a:tc>
                <a:extLst>
                  <a:ext uri="{0D108BD9-81ED-4DB2-BD59-A6C34878D82A}">
                    <a16:rowId xmlns:a16="http://schemas.microsoft.com/office/drawing/2014/main" val="10000"/>
                  </a:ext>
                </a:extLst>
              </a:tr>
              <a:tr h="1137907">
                <a:tc>
                  <a:txBody>
                    <a:bodyPr/>
                    <a:lstStyle/>
                    <a:p>
                      <a:r>
                        <a:rPr kumimoji="1" lang="ja-JP" altLang="en-US" sz="2400" dirty="0"/>
                        <a:t>概要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ヘモグロビン（赤血球）にグルコース（ブドウ糖）が結合したもの</a:t>
                      </a:r>
                      <a:endParaRPr kumimoji="1" lang="en-US" altLang="ja-JP"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アルブミン（タンパク）にグルコース（ブドウ糖）が結合したもの</a:t>
                      </a:r>
                      <a:endParaRPr kumimoji="1" lang="en-US" altLang="ja-JP" sz="2000" dirty="0"/>
                    </a:p>
                  </a:txBody>
                  <a:tcPr/>
                </a:tc>
                <a:extLst>
                  <a:ext uri="{0D108BD9-81ED-4DB2-BD59-A6C34878D82A}">
                    <a16:rowId xmlns:a16="http://schemas.microsoft.com/office/drawing/2014/main" val="10001"/>
                  </a:ext>
                </a:extLst>
              </a:tr>
              <a:tr h="517630">
                <a:tc>
                  <a:txBody>
                    <a:bodyPr/>
                    <a:lstStyle/>
                    <a:p>
                      <a:r>
                        <a:rPr kumimoji="1" lang="ja-JP" altLang="en-US" sz="2000" dirty="0"/>
                        <a:t>半減期</a:t>
                      </a:r>
                      <a:endParaRPr kumimoji="1" lang="en-US" altLang="ja-JP" sz="2000" dirty="0"/>
                    </a:p>
                    <a:p>
                      <a:r>
                        <a:rPr kumimoji="1" lang="ja-JP" altLang="en-US" sz="2000" dirty="0"/>
                        <a:t>（血中濃度が半分になるまでの時間）</a:t>
                      </a:r>
                    </a:p>
                  </a:txBody>
                  <a:tcPr/>
                </a:tc>
                <a:tc>
                  <a:txBody>
                    <a:bodyPr/>
                    <a:lstStyle/>
                    <a:p>
                      <a:r>
                        <a:rPr kumimoji="1" lang="ja-JP" altLang="en-US" sz="2400" dirty="0"/>
                        <a:t>ヘモグロビン：約</a:t>
                      </a:r>
                      <a:r>
                        <a:rPr kumimoji="1" lang="en-US" altLang="ja-JP" sz="2400" dirty="0"/>
                        <a:t>30</a:t>
                      </a:r>
                      <a:r>
                        <a:rPr kumimoji="1" lang="ja-JP" altLang="en-US" sz="2400" dirty="0"/>
                        <a:t>日</a:t>
                      </a:r>
                    </a:p>
                  </a:txBody>
                  <a:tcPr/>
                </a:tc>
                <a:tc>
                  <a:txBody>
                    <a:bodyPr/>
                    <a:lstStyle/>
                    <a:p>
                      <a:r>
                        <a:rPr kumimoji="1" lang="ja-JP" altLang="en-US" sz="2400" dirty="0"/>
                        <a:t>アルブミン：約</a:t>
                      </a:r>
                      <a:r>
                        <a:rPr kumimoji="1" lang="en-US" altLang="ja-JP" sz="2400" dirty="0"/>
                        <a:t>17</a:t>
                      </a:r>
                      <a:r>
                        <a:rPr kumimoji="1" lang="ja-JP" altLang="en-US" sz="2400" dirty="0"/>
                        <a:t>日</a:t>
                      </a:r>
                    </a:p>
                  </a:txBody>
                  <a:tcPr/>
                </a:tc>
                <a:extLst>
                  <a:ext uri="{0D108BD9-81ED-4DB2-BD59-A6C34878D82A}">
                    <a16:rowId xmlns:a16="http://schemas.microsoft.com/office/drawing/2014/main" val="10002"/>
                  </a:ext>
                </a:extLst>
              </a:tr>
              <a:tr h="517630">
                <a:tc>
                  <a:txBody>
                    <a:bodyPr/>
                    <a:lstStyle/>
                    <a:p>
                      <a:r>
                        <a:rPr kumimoji="1" lang="ja-JP" altLang="en-US" sz="2400" dirty="0"/>
                        <a:t>利点</a:t>
                      </a:r>
                    </a:p>
                  </a:txBody>
                  <a:tcPr/>
                </a:tc>
                <a:tc>
                  <a:txBody>
                    <a:bodyPr/>
                    <a:lstStyle/>
                    <a:p>
                      <a:pPr marL="285750" indent="-285750">
                        <a:buFont typeface="Arial" panose="020B0604020202020204" pitchFamily="34" charset="0"/>
                        <a:buChar char="•"/>
                      </a:pPr>
                      <a:r>
                        <a:rPr kumimoji="1" lang="ja-JP" altLang="en-US" sz="2000" dirty="0"/>
                        <a:t>多くの大規模臨床研究で用いられ標準化が進んでいる</a:t>
                      </a:r>
                      <a:endParaRPr kumimoji="1" lang="en-US" altLang="ja-JP" sz="2000" dirty="0"/>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r>
                        <a:rPr kumimoji="1" lang="ja-JP" altLang="en-US" sz="2000" dirty="0"/>
                        <a:t>慢性高血糖を反映する安定した指標</a:t>
                      </a:r>
                      <a:endParaRPr kumimoji="1" lang="en-US" altLang="ja-JP" sz="2000" dirty="0"/>
                    </a:p>
                  </a:txBody>
                  <a:tcPr/>
                </a:tc>
                <a:tc>
                  <a:txBody>
                    <a:bodyPr/>
                    <a:lstStyle/>
                    <a:p>
                      <a:pPr marL="285750" indent="-285750">
                        <a:buFont typeface="Arial" panose="020B0604020202020204" pitchFamily="34" charset="0"/>
                        <a:buChar char="•"/>
                      </a:pPr>
                      <a:r>
                        <a:rPr kumimoji="1" lang="ja-JP" altLang="en-US" sz="2000" dirty="0"/>
                        <a:t>血糖変動時に、</a:t>
                      </a:r>
                      <a:r>
                        <a:rPr kumimoji="1" lang="en-US" altLang="ja-JP" sz="2000" dirty="0"/>
                        <a:t>HbA1c</a:t>
                      </a:r>
                      <a:r>
                        <a:rPr kumimoji="1" lang="ja-JP" altLang="en-US" sz="2000" dirty="0"/>
                        <a:t>より速く反映される</a:t>
                      </a:r>
                      <a:endParaRPr kumimoji="1" lang="en-US" altLang="ja-JP" sz="2000" dirty="0"/>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r>
                        <a:rPr kumimoji="1" lang="ja-JP" altLang="en-US" sz="2000" dirty="0"/>
                        <a:t>食後高血糖に鋭敏に反応する</a:t>
                      </a:r>
                      <a:endParaRPr kumimoji="1" lang="en-US" altLang="ja-JP" sz="2000" dirty="0"/>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r>
                        <a:rPr kumimoji="1" lang="ja-JP" altLang="en-US" sz="2000" dirty="0"/>
                        <a:t>赤血球寿命が短い病態（血液透析中、溶血性貧血など）の血糖指標として利用できる</a:t>
                      </a:r>
                    </a:p>
                  </a:txBody>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61646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8996" y="404663"/>
            <a:ext cx="5336717" cy="584775"/>
          </a:xfrm>
          <a:prstGeom prst="rect">
            <a:avLst/>
          </a:prstGeom>
          <a:noFill/>
        </p:spPr>
        <p:txBody>
          <a:bodyPr wrap="none" rtlCol="0">
            <a:spAutoFit/>
          </a:bodyPr>
          <a:lstStyle/>
          <a:p>
            <a:r>
              <a:rPr lang="en-US" altLang="ja-JP" sz="3200" b="1" dirty="0">
                <a:solidFill>
                  <a:srgbClr val="6600FF"/>
                </a:solidFill>
              </a:rPr>
              <a:t>2</a:t>
            </a:r>
            <a:r>
              <a:rPr lang="ja-JP" altLang="en-US" sz="3200" b="1" dirty="0">
                <a:solidFill>
                  <a:srgbClr val="6600FF"/>
                </a:solidFill>
              </a:rPr>
              <a:t>）インスリン分泌能の評価</a:t>
            </a:r>
            <a:endParaRPr lang="en-US" altLang="ja-JP" sz="3200" b="1" dirty="0">
              <a:solidFill>
                <a:srgbClr val="6600FF"/>
              </a:solidFill>
            </a:endParaRPr>
          </a:p>
        </p:txBody>
      </p:sp>
      <p:sp>
        <p:nvSpPr>
          <p:cNvPr id="5" name="テキスト ボックス 4"/>
          <p:cNvSpPr txBox="1"/>
          <p:nvPr/>
        </p:nvSpPr>
        <p:spPr>
          <a:xfrm>
            <a:off x="426741" y="1015280"/>
            <a:ext cx="8249715" cy="1692771"/>
          </a:xfrm>
          <a:prstGeom prst="rect">
            <a:avLst/>
          </a:prstGeom>
          <a:noFill/>
        </p:spPr>
        <p:txBody>
          <a:bodyPr wrap="square" rtlCol="0">
            <a:spAutoFit/>
          </a:bodyPr>
          <a:lstStyle/>
          <a:p>
            <a:pPr marL="285750" indent="-285750">
              <a:buFont typeface="Arial" pitchFamily="34" charset="0"/>
              <a:buChar char="•"/>
            </a:pPr>
            <a:r>
              <a:rPr lang="en-US" altLang="ja-JP" sz="2800" b="1" dirty="0">
                <a:solidFill>
                  <a:srgbClr val="FF0000"/>
                </a:solidFill>
              </a:rPr>
              <a:t>75gOGTT</a:t>
            </a:r>
            <a:r>
              <a:rPr lang="ja-JP" altLang="en-US" sz="2800" b="1" dirty="0">
                <a:solidFill>
                  <a:srgbClr val="FF0000"/>
                </a:solidFill>
              </a:rPr>
              <a:t>（経口ブドウ糖負荷試験）</a:t>
            </a:r>
            <a:endParaRPr lang="en-US" altLang="ja-JP" sz="2800" b="1" dirty="0">
              <a:solidFill>
                <a:prstClr val="black"/>
              </a:solidFill>
            </a:endParaRPr>
          </a:p>
          <a:p>
            <a:r>
              <a:rPr lang="ja-JP" altLang="en-US" sz="2800" b="1" dirty="0">
                <a:solidFill>
                  <a:prstClr val="black"/>
                </a:solidFill>
              </a:rPr>
              <a:t>　</a:t>
            </a:r>
            <a:r>
              <a:rPr lang="ja-JP" altLang="en-US" sz="2400" dirty="0">
                <a:solidFill>
                  <a:prstClr val="black"/>
                </a:solidFill>
              </a:rPr>
              <a:t>早朝空腹時に</a:t>
            </a:r>
            <a:r>
              <a:rPr lang="en-US" altLang="ja-JP" sz="2400" dirty="0">
                <a:solidFill>
                  <a:prstClr val="black"/>
                </a:solidFill>
              </a:rPr>
              <a:t>75g</a:t>
            </a:r>
            <a:r>
              <a:rPr lang="ja-JP" altLang="en-US" sz="2400" dirty="0">
                <a:solidFill>
                  <a:prstClr val="black"/>
                </a:solidFill>
              </a:rPr>
              <a:t>ブドウ糖を含む溶液を服用し、負荷前、負荷後</a:t>
            </a:r>
            <a:r>
              <a:rPr lang="en-US" altLang="ja-JP" sz="2400" dirty="0">
                <a:solidFill>
                  <a:prstClr val="black"/>
                </a:solidFill>
              </a:rPr>
              <a:t>30</a:t>
            </a:r>
            <a:r>
              <a:rPr lang="ja-JP" altLang="en-US" sz="2400" dirty="0">
                <a:solidFill>
                  <a:prstClr val="black"/>
                </a:solidFill>
              </a:rPr>
              <a:t>分、</a:t>
            </a:r>
            <a:r>
              <a:rPr lang="en-US" altLang="ja-JP" sz="2400" dirty="0">
                <a:solidFill>
                  <a:prstClr val="black"/>
                </a:solidFill>
              </a:rPr>
              <a:t>60</a:t>
            </a:r>
            <a:r>
              <a:rPr lang="ja-JP" altLang="en-US" sz="2400" dirty="0">
                <a:solidFill>
                  <a:prstClr val="black"/>
                </a:solidFill>
              </a:rPr>
              <a:t>分、</a:t>
            </a:r>
            <a:r>
              <a:rPr lang="en-US" altLang="ja-JP" sz="2400" dirty="0">
                <a:solidFill>
                  <a:prstClr val="black"/>
                </a:solidFill>
              </a:rPr>
              <a:t>90</a:t>
            </a:r>
            <a:r>
              <a:rPr lang="ja-JP" altLang="en-US" sz="2400" dirty="0">
                <a:solidFill>
                  <a:prstClr val="black"/>
                </a:solidFill>
              </a:rPr>
              <a:t>分、</a:t>
            </a:r>
            <a:r>
              <a:rPr lang="en-US" altLang="ja-JP" sz="2400" dirty="0">
                <a:solidFill>
                  <a:prstClr val="black"/>
                </a:solidFill>
              </a:rPr>
              <a:t>120</a:t>
            </a:r>
            <a:r>
              <a:rPr lang="ja-JP" altLang="en-US" sz="2400" dirty="0">
                <a:solidFill>
                  <a:prstClr val="black"/>
                </a:solidFill>
              </a:rPr>
              <a:t>分の血糖値とインスリン値を測定する。</a:t>
            </a:r>
            <a:endParaRPr lang="en-US" altLang="ja-JP" sz="2400" dirty="0">
              <a:solidFill>
                <a:prstClr val="black"/>
              </a:solidFill>
            </a:endParaRPr>
          </a:p>
        </p:txBody>
      </p:sp>
      <p:sp>
        <p:nvSpPr>
          <p:cNvPr id="6" name="正方形/長方形 5"/>
          <p:cNvSpPr/>
          <p:nvPr/>
        </p:nvSpPr>
        <p:spPr>
          <a:xfrm>
            <a:off x="1249422" y="2924944"/>
            <a:ext cx="6274905" cy="31683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249422" y="4077072"/>
            <a:ext cx="4762738" cy="2016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1249422" y="4888220"/>
            <a:ext cx="2314465" cy="1205075"/>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426741" y="4626610"/>
            <a:ext cx="732893" cy="523220"/>
          </a:xfrm>
          <a:prstGeom prst="rect">
            <a:avLst/>
          </a:prstGeom>
          <a:noFill/>
        </p:spPr>
        <p:txBody>
          <a:bodyPr wrap="none" rtlCol="0">
            <a:spAutoFit/>
          </a:bodyPr>
          <a:lstStyle/>
          <a:p>
            <a:r>
              <a:rPr lang="en-US" altLang="ja-JP" sz="2800" dirty="0">
                <a:solidFill>
                  <a:prstClr val="black"/>
                </a:solidFill>
              </a:rPr>
              <a:t>110</a:t>
            </a:r>
            <a:endParaRPr lang="ja-JP" altLang="en-US" sz="2800" dirty="0">
              <a:solidFill>
                <a:prstClr val="black"/>
              </a:solidFill>
            </a:endParaRPr>
          </a:p>
        </p:txBody>
      </p:sp>
      <p:sp>
        <p:nvSpPr>
          <p:cNvPr id="10" name="テキスト ボックス 9"/>
          <p:cNvSpPr txBox="1"/>
          <p:nvPr/>
        </p:nvSpPr>
        <p:spPr>
          <a:xfrm>
            <a:off x="426740" y="3815462"/>
            <a:ext cx="732893" cy="523220"/>
          </a:xfrm>
          <a:prstGeom prst="rect">
            <a:avLst/>
          </a:prstGeom>
          <a:noFill/>
        </p:spPr>
        <p:txBody>
          <a:bodyPr wrap="none" rtlCol="0">
            <a:spAutoFit/>
          </a:bodyPr>
          <a:lstStyle/>
          <a:p>
            <a:r>
              <a:rPr lang="en-US" altLang="ja-JP" sz="2800" dirty="0">
                <a:solidFill>
                  <a:prstClr val="black"/>
                </a:solidFill>
              </a:rPr>
              <a:t>126</a:t>
            </a:r>
            <a:endParaRPr lang="ja-JP" altLang="en-US" sz="2800" dirty="0">
              <a:solidFill>
                <a:prstClr val="black"/>
              </a:solidFill>
            </a:endParaRPr>
          </a:p>
        </p:txBody>
      </p:sp>
      <p:sp>
        <p:nvSpPr>
          <p:cNvPr id="11" name="テキスト ボックス 10"/>
          <p:cNvSpPr txBox="1"/>
          <p:nvPr/>
        </p:nvSpPr>
        <p:spPr>
          <a:xfrm>
            <a:off x="3197440" y="6105434"/>
            <a:ext cx="732893" cy="523220"/>
          </a:xfrm>
          <a:prstGeom prst="rect">
            <a:avLst/>
          </a:prstGeom>
          <a:noFill/>
        </p:spPr>
        <p:txBody>
          <a:bodyPr wrap="none" rtlCol="0">
            <a:spAutoFit/>
          </a:bodyPr>
          <a:lstStyle/>
          <a:p>
            <a:r>
              <a:rPr lang="en-US" altLang="ja-JP" sz="2800" dirty="0">
                <a:solidFill>
                  <a:prstClr val="black"/>
                </a:solidFill>
              </a:rPr>
              <a:t>140</a:t>
            </a:r>
            <a:endParaRPr lang="ja-JP" altLang="en-US" sz="2800" dirty="0">
              <a:solidFill>
                <a:prstClr val="black"/>
              </a:solidFill>
            </a:endParaRPr>
          </a:p>
        </p:txBody>
      </p:sp>
      <p:sp>
        <p:nvSpPr>
          <p:cNvPr id="12" name="テキスト ボックス 11"/>
          <p:cNvSpPr txBox="1"/>
          <p:nvPr/>
        </p:nvSpPr>
        <p:spPr>
          <a:xfrm>
            <a:off x="5645713" y="6105434"/>
            <a:ext cx="732893" cy="523220"/>
          </a:xfrm>
          <a:prstGeom prst="rect">
            <a:avLst/>
          </a:prstGeom>
          <a:noFill/>
        </p:spPr>
        <p:txBody>
          <a:bodyPr wrap="none" rtlCol="0">
            <a:spAutoFit/>
          </a:bodyPr>
          <a:lstStyle/>
          <a:p>
            <a:r>
              <a:rPr lang="en-US" altLang="ja-JP" sz="2800" dirty="0">
                <a:solidFill>
                  <a:prstClr val="black"/>
                </a:solidFill>
              </a:rPr>
              <a:t>200</a:t>
            </a:r>
            <a:endParaRPr lang="ja-JP" altLang="en-US" sz="2800" dirty="0">
              <a:solidFill>
                <a:prstClr val="black"/>
              </a:solidFill>
            </a:endParaRPr>
          </a:p>
        </p:txBody>
      </p:sp>
      <p:sp>
        <p:nvSpPr>
          <p:cNvPr id="13" name="テキスト ボックス 12"/>
          <p:cNvSpPr txBox="1"/>
          <p:nvPr/>
        </p:nvSpPr>
        <p:spPr>
          <a:xfrm>
            <a:off x="7782474" y="6204258"/>
            <a:ext cx="1181477" cy="461665"/>
          </a:xfrm>
          <a:prstGeom prst="rect">
            <a:avLst/>
          </a:prstGeom>
          <a:noFill/>
        </p:spPr>
        <p:txBody>
          <a:bodyPr wrap="none" rtlCol="0">
            <a:spAutoFit/>
          </a:bodyPr>
          <a:lstStyle/>
          <a:p>
            <a:r>
              <a:rPr lang="en-US" altLang="ja-JP" sz="2400" dirty="0">
                <a:solidFill>
                  <a:prstClr val="black"/>
                </a:solidFill>
              </a:rPr>
              <a:t>(mg/</a:t>
            </a:r>
            <a:r>
              <a:rPr lang="en-US" altLang="ja-JP" sz="2400" dirty="0" err="1">
                <a:solidFill>
                  <a:prstClr val="black"/>
                </a:solidFill>
              </a:rPr>
              <a:t>dL</a:t>
            </a:r>
            <a:r>
              <a:rPr lang="en-US" altLang="ja-JP" sz="2400" dirty="0">
                <a:solidFill>
                  <a:prstClr val="black"/>
                </a:solidFill>
              </a:rPr>
              <a:t>)</a:t>
            </a:r>
            <a:endParaRPr lang="ja-JP" altLang="en-US" sz="2400" dirty="0">
              <a:solidFill>
                <a:prstClr val="black"/>
              </a:solidFill>
            </a:endParaRPr>
          </a:p>
        </p:txBody>
      </p:sp>
      <p:sp>
        <p:nvSpPr>
          <p:cNvPr id="14" name="テキスト ボックス 13"/>
          <p:cNvSpPr txBox="1"/>
          <p:nvPr/>
        </p:nvSpPr>
        <p:spPr>
          <a:xfrm>
            <a:off x="6732240" y="6204258"/>
            <a:ext cx="1263487" cy="461665"/>
          </a:xfrm>
          <a:prstGeom prst="rect">
            <a:avLst/>
          </a:prstGeom>
          <a:noFill/>
        </p:spPr>
        <p:txBody>
          <a:bodyPr wrap="none" rtlCol="0">
            <a:spAutoFit/>
          </a:bodyPr>
          <a:lstStyle/>
          <a:p>
            <a:r>
              <a:rPr lang="en-US" altLang="ja-JP" sz="2400" dirty="0">
                <a:solidFill>
                  <a:prstClr val="black"/>
                </a:solidFill>
              </a:rPr>
              <a:t>2</a:t>
            </a:r>
            <a:r>
              <a:rPr lang="ja-JP" altLang="en-US" sz="2400" dirty="0">
                <a:solidFill>
                  <a:prstClr val="black"/>
                </a:solidFill>
              </a:rPr>
              <a:t>時間値</a:t>
            </a:r>
          </a:p>
        </p:txBody>
      </p:sp>
      <p:sp>
        <p:nvSpPr>
          <p:cNvPr id="15" name="テキスト ボックス 14"/>
          <p:cNvSpPr txBox="1"/>
          <p:nvPr/>
        </p:nvSpPr>
        <p:spPr>
          <a:xfrm>
            <a:off x="141426" y="2941796"/>
            <a:ext cx="1107996" cy="461665"/>
          </a:xfrm>
          <a:prstGeom prst="rect">
            <a:avLst/>
          </a:prstGeom>
          <a:noFill/>
        </p:spPr>
        <p:txBody>
          <a:bodyPr wrap="none" rtlCol="0">
            <a:spAutoFit/>
          </a:bodyPr>
          <a:lstStyle/>
          <a:p>
            <a:r>
              <a:rPr lang="ja-JP" altLang="en-US" sz="2400" dirty="0">
                <a:solidFill>
                  <a:prstClr val="black"/>
                </a:solidFill>
              </a:rPr>
              <a:t>空腹時</a:t>
            </a:r>
          </a:p>
        </p:txBody>
      </p:sp>
      <p:sp>
        <p:nvSpPr>
          <p:cNvPr id="17" name="テキスト ボックス 16"/>
          <p:cNvSpPr txBox="1"/>
          <p:nvPr/>
        </p:nvSpPr>
        <p:spPr>
          <a:xfrm>
            <a:off x="4996497" y="3169131"/>
            <a:ext cx="2031325" cy="646331"/>
          </a:xfrm>
          <a:prstGeom prst="rect">
            <a:avLst/>
          </a:prstGeom>
          <a:noFill/>
        </p:spPr>
        <p:txBody>
          <a:bodyPr wrap="none" rtlCol="0">
            <a:spAutoFit/>
          </a:bodyPr>
          <a:lstStyle/>
          <a:p>
            <a:r>
              <a:rPr lang="ja-JP" altLang="en-US" sz="3600" dirty="0">
                <a:solidFill>
                  <a:prstClr val="black"/>
                </a:solidFill>
              </a:rPr>
              <a:t>糖尿病型</a:t>
            </a:r>
          </a:p>
        </p:txBody>
      </p:sp>
      <p:sp>
        <p:nvSpPr>
          <p:cNvPr id="18" name="テキスト ボックス 17"/>
          <p:cNvSpPr txBox="1"/>
          <p:nvPr/>
        </p:nvSpPr>
        <p:spPr>
          <a:xfrm>
            <a:off x="3905125" y="4565054"/>
            <a:ext cx="1569660" cy="646331"/>
          </a:xfrm>
          <a:prstGeom prst="rect">
            <a:avLst/>
          </a:prstGeom>
          <a:noFill/>
        </p:spPr>
        <p:txBody>
          <a:bodyPr wrap="none" rtlCol="0">
            <a:spAutoFit/>
          </a:bodyPr>
          <a:lstStyle/>
          <a:p>
            <a:r>
              <a:rPr lang="ja-JP" altLang="en-US" sz="3600" dirty="0">
                <a:solidFill>
                  <a:prstClr val="black"/>
                </a:solidFill>
              </a:rPr>
              <a:t>境界型</a:t>
            </a:r>
          </a:p>
        </p:txBody>
      </p:sp>
      <p:sp>
        <p:nvSpPr>
          <p:cNvPr id="19" name="テキスト ボックス 18"/>
          <p:cNvSpPr txBox="1"/>
          <p:nvPr/>
        </p:nvSpPr>
        <p:spPr>
          <a:xfrm>
            <a:off x="1619672" y="5253935"/>
            <a:ext cx="1261884" cy="523220"/>
          </a:xfrm>
          <a:prstGeom prst="rect">
            <a:avLst/>
          </a:prstGeom>
          <a:noFill/>
        </p:spPr>
        <p:txBody>
          <a:bodyPr wrap="none" rtlCol="0">
            <a:spAutoFit/>
          </a:bodyPr>
          <a:lstStyle/>
          <a:p>
            <a:r>
              <a:rPr lang="ja-JP" altLang="en-US" sz="2800" dirty="0">
                <a:solidFill>
                  <a:prstClr val="black"/>
                </a:solidFill>
              </a:rPr>
              <a:t>正常域</a:t>
            </a:r>
          </a:p>
        </p:txBody>
      </p:sp>
      <p:pic>
        <p:nvPicPr>
          <p:cNvPr id="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697" y="59849"/>
            <a:ext cx="1545166" cy="140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836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5"/>
          <p:cNvSpPr txBox="1">
            <a:spLocks noChangeArrowheads="1"/>
          </p:cNvSpPr>
          <p:nvPr/>
        </p:nvSpPr>
        <p:spPr bwMode="auto">
          <a:xfrm>
            <a:off x="321256" y="1844824"/>
            <a:ext cx="8640960" cy="4003562"/>
          </a:xfrm>
          <a:prstGeom prst="rect">
            <a:avLst/>
          </a:prstGeom>
          <a:solidFill>
            <a:srgbClr val="FFFF00"/>
          </a:solidFill>
          <a:ln w="34925">
            <a:solidFill>
              <a:srgbClr val="FFFF00"/>
            </a:solidFill>
            <a:miter lim="800000"/>
            <a:headEnd/>
            <a:tailEnd/>
          </a:ln>
          <a:scene3d>
            <a:camera prst="orthographicFront"/>
            <a:lightRig rig="threePt" dir="t"/>
          </a:scene3d>
          <a:sp3d>
            <a:bevelT/>
          </a:sp3d>
        </p:spPr>
        <p:txBody>
          <a:bodyPr wrap="none"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571500" indent="-571500" eaLnBrk="1" hangingPunct="1">
              <a:buFont typeface="Arial" pitchFamily="34" charset="0"/>
              <a:buChar char="•"/>
            </a:pPr>
            <a:r>
              <a:rPr lang="ja-JP" altLang="en-US" sz="4000" b="1" dirty="0">
                <a:solidFill>
                  <a:prstClr val="black"/>
                </a:solidFill>
                <a:latin typeface="HGｺﾞｼｯｸM"/>
                <a:ea typeface="HGｺﾞｼｯｸM"/>
                <a:cs typeface="Arial" pitchFamily="34" charset="0"/>
              </a:rPr>
              <a:t>血糖値</a:t>
            </a:r>
            <a:r>
              <a:rPr lang="en-US" altLang="ja-JP" sz="4000" b="1" dirty="0">
                <a:solidFill>
                  <a:prstClr val="black"/>
                </a:solidFill>
                <a:latin typeface="HGｺﾞｼｯｸM"/>
                <a:ea typeface="HGｺﾞｼｯｸM"/>
                <a:cs typeface="Arial" pitchFamily="34" charset="0"/>
              </a:rPr>
              <a:t>:</a:t>
            </a:r>
            <a:r>
              <a:rPr lang="ja-JP" altLang="en-US" sz="4000" b="1" dirty="0">
                <a:solidFill>
                  <a:prstClr val="black"/>
                </a:solidFill>
                <a:latin typeface="HGｺﾞｼｯｸM"/>
                <a:ea typeface="HGｺﾞｼｯｸM"/>
                <a:cs typeface="Arial" pitchFamily="34" charset="0"/>
              </a:rPr>
              <a:t>空腹時≧</a:t>
            </a:r>
            <a:r>
              <a:rPr lang="en-US" altLang="ja-JP" sz="4000" b="1" dirty="0">
                <a:solidFill>
                  <a:srgbClr val="FF0000"/>
                </a:solidFill>
                <a:latin typeface="Trebuchet MS"/>
                <a:ea typeface="HGｺﾞｼｯｸM"/>
                <a:cs typeface="Arial" pitchFamily="34" charset="0"/>
              </a:rPr>
              <a:t>126㎎/</a:t>
            </a:r>
            <a:r>
              <a:rPr lang="en-US" altLang="ja-JP" sz="4000" b="1" dirty="0" err="1">
                <a:solidFill>
                  <a:srgbClr val="FF0000"/>
                </a:solidFill>
                <a:latin typeface="Trebuchet MS"/>
                <a:ea typeface="HGｺﾞｼｯｸM"/>
                <a:cs typeface="Arial" pitchFamily="34" charset="0"/>
              </a:rPr>
              <a:t>dL</a:t>
            </a:r>
            <a:endParaRPr lang="en-US" altLang="ja-JP" sz="4000" b="1" dirty="0">
              <a:solidFill>
                <a:srgbClr val="FF0000"/>
              </a:solidFill>
              <a:latin typeface="Trebuchet MS"/>
              <a:ea typeface="HGｺﾞｼｯｸM"/>
              <a:cs typeface="Arial" pitchFamily="34" charset="0"/>
            </a:endParaRPr>
          </a:p>
          <a:p>
            <a:pPr eaLnBrk="1" hangingPunct="1"/>
            <a:r>
              <a:rPr lang="ja-JP" altLang="en-US" sz="4000" b="1" dirty="0">
                <a:solidFill>
                  <a:prstClr val="black"/>
                </a:solidFill>
                <a:latin typeface="HGｺﾞｼｯｸM"/>
                <a:ea typeface="HGｺﾞｼｯｸM"/>
                <a:cs typeface="Arial" pitchFamily="34" charset="0"/>
              </a:rPr>
              <a:t>　　　　</a:t>
            </a:r>
            <a:r>
              <a:rPr lang="en-US" altLang="ja-JP" sz="4000" b="1" dirty="0">
                <a:solidFill>
                  <a:prstClr val="black"/>
                </a:solidFill>
                <a:latin typeface="HGｺﾞｼｯｸM"/>
                <a:ea typeface="HGｺﾞｼｯｸM"/>
                <a:cs typeface="Arial" pitchFamily="34" charset="0"/>
              </a:rPr>
              <a:t> </a:t>
            </a:r>
            <a:r>
              <a:rPr lang="en-US" altLang="ja-JP" sz="4000" b="1" dirty="0">
                <a:solidFill>
                  <a:prstClr val="black"/>
                </a:solidFill>
                <a:latin typeface="Trebuchet MS"/>
                <a:ea typeface="HGｺﾞｼｯｸM"/>
                <a:cs typeface="Arial" pitchFamily="34" charset="0"/>
              </a:rPr>
              <a:t>OGTT2</a:t>
            </a:r>
            <a:r>
              <a:rPr lang="ja-JP" altLang="en-US" sz="4000" b="1" dirty="0">
                <a:solidFill>
                  <a:prstClr val="black"/>
                </a:solidFill>
                <a:latin typeface="HGｺﾞｼｯｸM"/>
                <a:ea typeface="HGｺﾞｼｯｸM"/>
                <a:cs typeface="Arial" pitchFamily="34" charset="0"/>
              </a:rPr>
              <a:t>時間≧</a:t>
            </a:r>
            <a:r>
              <a:rPr lang="en-US" altLang="ja-JP" sz="4000" b="1" dirty="0">
                <a:solidFill>
                  <a:srgbClr val="FF0000"/>
                </a:solidFill>
                <a:latin typeface="Trebuchet MS"/>
                <a:ea typeface="HGｺﾞｼｯｸM"/>
                <a:cs typeface="Arial" pitchFamily="34" charset="0"/>
              </a:rPr>
              <a:t>200</a:t>
            </a:r>
            <a:r>
              <a:rPr lang="ja-JP" altLang="en-US" sz="4000" b="1" dirty="0">
                <a:solidFill>
                  <a:srgbClr val="FF0000"/>
                </a:solidFill>
                <a:latin typeface="Trebuchet MS"/>
                <a:ea typeface="HGｺﾞｼｯｸM"/>
                <a:cs typeface="Arial" pitchFamily="34" charset="0"/>
              </a:rPr>
              <a:t>㎎</a:t>
            </a:r>
            <a:r>
              <a:rPr lang="en-US" altLang="ja-JP" sz="4000" b="1" dirty="0">
                <a:solidFill>
                  <a:srgbClr val="FF0000"/>
                </a:solidFill>
                <a:latin typeface="Trebuchet MS"/>
                <a:ea typeface="HGｺﾞｼｯｸM"/>
                <a:cs typeface="Arial" pitchFamily="34" charset="0"/>
              </a:rPr>
              <a:t>/</a:t>
            </a:r>
            <a:r>
              <a:rPr lang="en-US" altLang="ja-JP" sz="4000" b="1" dirty="0" err="1">
                <a:solidFill>
                  <a:srgbClr val="FF0000"/>
                </a:solidFill>
                <a:latin typeface="Trebuchet MS"/>
                <a:ea typeface="HGｺﾞｼｯｸM"/>
                <a:cs typeface="Arial" pitchFamily="34" charset="0"/>
              </a:rPr>
              <a:t>dL</a:t>
            </a:r>
            <a:endParaRPr lang="en-US" altLang="ja-JP" sz="4000" b="1" dirty="0">
              <a:solidFill>
                <a:srgbClr val="FF0000"/>
              </a:solidFill>
              <a:latin typeface="HGｺﾞｼｯｸM"/>
              <a:ea typeface="HGｺﾞｼｯｸM"/>
              <a:cs typeface="Arial" pitchFamily="34" charset="0"/>
            </a:endParaRPr>
          </a:p>
          <a:p>
            <a:pPr eaLnBrk="1" hangingPunct="1"/>
            <a:r>
              <a:rPr lang="en-US" altLang="ja-JP" sz="4000" b="1" dirty="0">
                <a:solidFill>
                  <a:prstClr val="black"/>
                </a:solidFill>
                <a:latin typeface="HGｺﾞｼｯｸM"/>
                <a:ea typeface="HGｺﾞｼｯｸM"/>
                <a:cs typeface="Arial" pitchFamily="34" charset="0"/>
              </a:rPr>
              <a:t>         </a:t>
            </a:r>
            <a:r>
              <a:rPr lang="ja-JP" altLang="en-US" sz="4000" b="1" dirty="0">
                <a:solidFill>
                  <a:prstClr val="black"/>
                </a:solidFill>
                <a:latin typeface="HGｺﾞｼｯｸM"/>
                <a:ea typeface="HGｺﾞｼｯｸM"/>
                <a:cs typeface="Arial" pitchFamily="34" charset="0"/>
              </a:rPr>
              <a:t>随時≧</a:t>
            </a:r>
            <a:r>
              <a:rPr lang="en-US" altLang="ja-JP" sz="4000" b="1" dirty="0">
                <a:solidFill>
                  <a:srgbClr val="FF0000"/>
                </a:solidFill>
                <a:latin typeface="Trebuchet MS"/>
                <a:ea typeface="HGｺﾞｼｯｸM"/>
                <a:cs typeface="Arial" pitchFamily="34" charset="0"/>
              </a:rPr>
              <a:t>200</a:t>
            </a:r>
            <a:r>
              <a:rPr lang="ja-JP" altLang="en-US" sz="4000" b="1" dirty="0">
                <a:solidFill>
                  <a:srgbClr val="FF0000"/>
                </a:solidFill>
                <a:latin typeface="Trebuchet MS"/>
                <a:ea typeface="HGｺﾞｼｯｸM"/>
                <a:cs typeface="Arial" pitchFamily="34" charset="0"/>
              </a:rPr>
              <a:t>㎎</a:t>
            </a:r>
            <a:r>
              <a:rPr lang="en-US" altLang="ja-JP" sz="4000" b="1" dirty="0">
                <a:solidFill>
                  <a:srgbClr val="FF0000"/>
                </a:solidFill>
                <a:latin typeface="Trebuchet MS"/>
                <a:ea typeface="HGｺﾞｼｯｸM"/>
                <a:cs typeface="Arial" pitchFamily="34" charset="0"/>
              </a:rPr>
              <a:t>/</a:t>
            </a:r>
            <a:r>
              <a:rPr lang="en-US" altLang="ja-JP" sz="4000" b="1" dirty="0" err="1">
                <a:solidFill>
                  <a:srgbClr val="FF0000"/>
                </a:solidFill>
                <a:latin typeface="Trebuchet MS"/>
                <a:ea typeface="HGｺﾞｼｯｸM"/>
                <a:cs typeface="Arial" pitchFamily="34" charset="0"/>
              </a:rPr>
              <a:t>dL</a:t>
            </a:r>
            <a:r>
              <a:rPr lang="ja-JP" altLang="en-US" sz="4000" b="1" dirty="0">
                <a:solidFill>
                  <a:prstClr val="black"/>
                </a:solidFill>
                <a:latin typeface="HGｺﾞｼｯｸM"/>
                <a:ea typeface="HGｺﾞｼｯｸM"/>
                <a:cs typeface="Arial" pitchFamily="34" charset="0"/>
              </a:rPr>
              <a:t>のいずれか</a:t>
            </a:r>
            <a:endParaRPr lang="en-US" altLang="ja-JP" sz="4000" b="1" dirty="0">
              <a:solidFill>
                <a:prstClr val="black"/>
              </a:solidFill>
              <a:latin typeface="HGｺﾞｼｯｸM"/>
              <a:ea typeface="HGｺﾞｼｯｸM"/>
              <a:cs typeface="Arial" pitchFamily="34" charset="0"/>
            </a:endParaRPr>
          </a:p>
          <a:p>
            <a:pPr eaLnBrk="1" hangingPunct="1"/>
            <a:r>
              <a:rPr lang="ja-JP" altLang="en-US" sz="4000" b="1" dirty="0">
                <a:solidFill>
                  <a:prstClr val="black"/>
                </a:solidFill>
                <a:latin typeface="HGｺﾞｼｯｸM"/>
                <a:ea typeface="HGｺﾞｼｯｸM"/>
                <a:cs typeface="Arial" pitchFamily="34" charset="0"/>
              </a:rPr>
              <a:t>　</a:t>
            </a:r>
            <a:endParaRPr lang="en-US" altLang="ja-JP" sz="4000" b="1" dirty="0">
              <a:solidFill>
                <a:prstClr val="black"/>
              </a:solidFill>
              <a:latin typeface="HGｺﾞｼｯｸM"/>
              <a:ea typeface="HGｺﾞｼｯｸM"/>
              <a:cs typeface="Arial" pitchFamily="34" charset="0"/>
            </a:endParaRPr>
          </a:p>
          <a:p>
            <a:pPr marL="571500" indent="-571500" eaLnBrk="1" hangingPunct="1">
              <a:buFont typeface="Arial" pitchFamily="34" charset="0"/>
              <a:buChar char="•"/>
            </a:pPr>
            <a:r>
              <a:rPr lang="en-US" altLang="ja-JP" sz="4000" b="1" dirty="0">
                <a:solidFill>
                  <a:prstClr val="black"/>
                </a:solidFill>
                <a:latin typeface="HGｺﾞｼｯｸM"/>
                <a:ea typeface="HGｺﾞｼｯｸM"/>
                <a:cs typeface="Arial" pitchFamily="34" charset="0"/>
              </a:rPr>
              <a:t> </a:t>
            </a:r>
            <a:r>
              <a:rPr lang="en-US" altLang="ja-JP" sz="4000" b="1" dirty="0">
                <a:solidFill>
                  <a:prstClr val="black"/>
                </a:solidFill>
                <a:latin typeface="Trebuchet MS"/>
                <a:ea typeface="HGｺﾞｼｯｸM"/>
                <a:cs typeface="Arial" pitchFamily="34" charset="0"/>
              </a:rPr>
              <a:t>HbA1c</a:t>
            </a:r>
            <a:r>
              <a:rPr lang="ja-JP" altLang="en-US" sz="4000" b="1" dirty="0">
                <a:solidFill>
                  <a:prstClr val="black"/>
                </a:solidFill>
                <a:latin typeface="Trebuchet MS"/>
                <a:ea typeface="HGｺﾞｼｯｸM"/>
                <a:cs typeface="Arial" pitchFamily="34" charset="0"/>
              </a:rPr>
              <a:t>≧</a:t>
            </a:r>
            <a:r>
              <a:rPr lang="en-US" altLang="ja-JP" sz="4000" b="1" dirty="0">
                <a:solidFill>
                  <a:srgbClr val="FF0000"/>
                </a:solidFill>
                <a:latin typeface="Trebuchet MS"/>
                <a:ea typeface="HGｺﾞｼｯｸM"/>
                <a:cs typeface="Arial" pitchFamily="34" charset="0"/>
              </a:rPr>
              <a:t>6.5</a:t>
            </a:r>
            <a:r>
              <a:rPr lang="ja-JP" altLang="en-US" sz="4000" b="1" dirty="0">
                <a:solidFill>
                  <a:srgbClr val="FF0000"/>
                </a:solidFill>
                <a:latin typeface="Trebuchet MS"/>
                <a:ea typeface="HGｺﾞｼｯｸM"/>
                <a:cs typeface="Arial" pitchFamily="34" charset="0"/>
              </a:rPr>
              <a:t>％</a:t>
            </a:r>
          </a:p>
        </p:txBody>
      </p:sp>
      <p:sp>
        <p:nvSpPr>
          <p:cNvPr id="3" name="角丸四角形 2"/>
          <p:cNvSpPr/>
          <p:nvPr/>
        </p:nvSpPr>
        <p:spPr>
          <a:xfrm>
            <a:off x="343000" y="620688"/>
            <a:ext cx="2880320" cy="914400"/>
          </a:xfrm>
          <a:prstGeom prst="roundRect">
            <a:avLst/>
          </a:prstGeom>
          <a:solidFill>
            <a:srgbClr val="FF0066"/>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3600" dirty="0"/>
              <a:t>糖尿病型</a:t>
            </a:r>
          </a:p>
        </p:txBody>
      </p:sp>
      <p:cxnSp>
        <p:nvCxnSpPr>
          <p:cNvPr id="6" name="直線コネクタ 5"/>
          <p:cNvCxnSpPr/>
          <p:nvPr/>
        </p:nvCxnSpPr>
        <p:spPr>
          <a:xfrm flipV="1">
            <a:off x="634818" y="65398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40713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5" descr="fi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sp>
        <p:nvSpPr>
          <p:cNvPr id="12291" name="テキスト ボックス 29"/>
          <p:cNvSpPr txBox="1">
            <a:spLocks noChangeArrowheads="1"/>
          </p:cNvSpPr>
          <p:nvPr/>
        </p:nvSpPr>
        <p:spPr bwMode="auto">
          <a:xfrm>
            <a:off x="1273534" y="126232"/>
            <a:ext cx="6565900" cy="49244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3200" b="1" dirty="0">
                <a:solidFill>
                  <a:srgbClr val="FF0000"/>
                </a:solidFill>
                <a:latin typeface="HGｺﾞｼｯｸM" pitchFamily="49" charset="-128"/>
                <a:ea typeface="HGｺﾞｼｯｸM" pitchFamily="49" charset="-128"/>
                <a:cs typeface="Arial" pitchFamily="34" charset="0"/>
              </a:rPr>
              <a:t>糖尿病の臨床診断のフローチャート</a:t>
            </a:r>
          </a:p>
        </p:txBody>
      </p:sp>
      <p:sp>
        <p:nvSpPr>
          <p:cNvPr id="12292" name="テキスト ボックス 55"/>
          <p:cNvSpPr txBox="1">
            <a:spLocks noChangeArrowheads="1"/>
          </p:cNvSpPr>
          <p:nvPr/>
        </p:nvSpPr>
        <p:spPr bwMode="auto">
          <a:xfrm>
            <a:off x="285749" y="714375"/>
            <a:ext cx="8704263" cy="642938"/>
          </a:xfrm>
          <a:prstGeom prst="rect">
            <a:avLst/>
          </a:prstGeom>
          <a:solidFill>
            <a:srgbClr val="FFFF00"/>
          </a:solidFill>
          <a:ln w="34925">
            <a:solidFill>
              <a:srgbClr val="FFFF00"/>
            </a:solidFill>
            <a:miter lim="800000"/>
            <a:headEnd/>
            <a:tailEnd/>
          </a:ln>
          <a:scene3d>
            <a:camera prst="orthographicFront"/>
            <a:lightRig rig="threePt" dir="t"/>
          </a:scene3d>
          <a:sp3d>
            <a:bevelT/>
          </a:sp3d>
        </p:spPr>
        <p:txBody>
          <a:bodyPr wrap="none"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prstClr val="black"/>
                </a:solidFill>
                <a:latin typeface="HGｺﾞｼｯｸM"/>
                <a:ea typeface="HGｺﾞｼｯｸM"/>
                <a:cs typeface="Arial" pitchFamily="34" charset="0"/>
              </a:rPr>
              <a:t>　糖尿病型</a:t>
            </a:r>
            <a:r>
              <a:rPr lang="en-US" altLang="ja-JP" sz="1600" b="1" dirty="0">
                <a:solidFill>
                  <a:prstClr val="black"/>
                </a:solidFill>
                <a:latin typeface="HGｺﾞｼｯｸM"/>
                <a:ea typeface="HGｺﾞｼｯｸM"/>
                <a:cs typeface="Arial" pitchFamily="34" charset="0"/>
              </a:rPr>
              <a:t>;</a:t>
            </a:r>
            <a:r>
              <a:rPr lang="ja-JP" altLang="en-US" sz="1600" b="1" dirty="0">
                <a:solidFill>
                  <a:prstClr val="black"/>
                </a:solidFill>
                <a:latin typeface="HGｺﾞｼｯｸM"/>
                <a:ea typeface="HGｺﾞｼｯｸM"/>
                <a:cs typeface="Arial" pitchFamily="34" charset="0"/>
              </a:rPr>
              <a:t>血糖値</a:t>
            </a:r>
            <a:r>
              <a:rPr lang="en-US" altLang="ja-JP" sz="1600" b="1" dirty="0">
                <a:solidFill>
                  <a:prstClr val="black"/>
                </a:solidFill>
                <a:latin typeface="HGｺﾞｼｯｸM"/>
                <a:ea typeface="HGｺﾞｼｯｸM"/>
                <a:cs typeface="Arial" pitchFamily="34" charset="0"/>
              </a:rPr>
              <a:t>(</a:t>
            </a:r>
            <a:r>
              <a:rPr lang="ja-JP" altLang="en-US" sz="1600" b="1" dirty="0">
                <a:solidFill>
                  <a:prstClr val="black"/>
                </a:solidFill>
                <a:latin typeface="HGｺﾞｼｯｸM"/>
                <a:ea typeface="HGｺﾞｼｯｸM"/>
                <a:cs typeface="Arial" pitchFamily="34" charset="0"/>
              </a:rPr>
              <a:t>空腹時≧</a:t>
            </a:r>
            <a:r>
              <a:rPr lang="en-US" altLang="ja-JP" sz="1600" b="1" dirty="0">
                <a:solidFill>
                  <a:prstClr val="black"/>
                </a:solidFill>
                <a:latin typeface="Trebuchet MS"/>
                <a:ea typeface="HGｺﾞｼｯｸM"/>
                <a:cs typeface="Arial" pitchFamily="34" charset="0"/>
              </a:rPr>
              <a:t>126㎎/dl</a:t>
            </a:r>
            <a:r>
              <a:rPr lang="ja-JP" altLang="en-US" sz="1600" b="1" dirty="0" err="1">
                <a:solidFill>
                  <a:prstClr val="black"/>
                </a:solidFill>
                <a:latin typeface="HGｺﾞｼｯｸM"/>
                <a:ea typeface="HGｺﾞｼｯｸM"/>
                <a:cs typeface="Arial" pitchFamily="34" charset="0"/>
              </a:rPr>
              <a:t>、</a:t>
            </a:r>
            <a:r>
              <a:rPr lang="en-US" altLang="ja-JP" sz="1600" b="1" dirty="0">
                <a:solidFill>
                  <a:prstClr val="black"/>
                </a:solidFill>
                <a:latin typeface="Trebuchet MS"/>
                <a:ea typeface="HGｺﾞｼｯｸM"/>
                <a:cs typeface="Arial" pitchFamily="34" charset="0"/>
              </a:rPr>
              <a:t>OGTT2</a:t>
            </a:r>
            <a:r>
              <a:rPr lang="ja-JP" altLang="en-US" sz="1600" b="1" dirty="0">
                <a:solidFill>
                  <a:prstClr val="black"/>
                </a:solidFill>
                <a:latin typeface="HGｺﾞｼｯｸM"/>
                <a:ea typeface="HGｺﾞｼｯｸM"/>
                <a:cs typeface="Arial" pitchFamily="34" charset="0"/>
              </a:rPr>
              <a:t>時間≧</a:t>
            </a:r>
            <a:r>
              <a:rPr lang="en-US" altLang="ja-JP" sz="1600" b="1" dirty="0">
                <a:solidFill>
                  <a:prstClr val="black"/>
                </a:solidFill>
                <a:latin typeface="Trebuchet MS"/>
                <a:ea typeface="HGｺﾞｼｯｸM"/>
                <a:cs typeface="Arial" pitchFamily="34" charset="0"/>
              </a:rPr>
              <a:t>200</a:t>
            </a:r>
            <a:r>
              <a:rPr lang="ja-JP" altLang="en-US" sz="1600" b="1" dirty="0">
                <a:solidFill>
                  <a:prstClr val="black"/>
                </a:solidFill>
                <a:latin typeface="Trebuchet MS"/>
                <a:ea typeface="HGｺﾞｼｯｸM"/>
                <a:cs typeface="Arial" pitchFamily="34" charset="0"/>
              </a:rPr>
              <a:t>㎎</a:t>
            </a:r>
            <a:r>
              <a:rPr lang="en-US" altLang="ja-JP" sz="1600" b="1" dirty="0">
                <a:solidFill>
                  <a:prstClr val="black"/>
                </a:solidFill>
                <a:latin typeface="Trebuchet MS"/>
                <a:ea typeface="HGｺﾞｼｯｸM"/>
                <a:cs typeface="Arial" pitchFamily="34" charset="0"/>
              </a:rPr>
              <a:t>/dl</a:t>
            </a:r>
            <a:r>
              <a:rPr lang="ja-JP" altLang="en-US" sz="1600" b="1" dirty="0" err="1">
                <a:solidFill>
                  <a:prstClr val="black"/>
                </a:solidFill>
                <a:latin typeface="HGｺﾞｼｯｸM"/>
                <a:ea typeface="HGｺﾞｼｯｸM"/>
                <a:cs typeface="Arial" pitchFamily="34" charset="0"/>
              </a:rPr>
              <a:t>、</a:t>
            </a:r>
            <a:r>
              <a:rPr lang="ja-JP" altLang="en-US" sz="1600" b="1" dirty="0">
                <a:solidFill>
                  <a:prstClr val="black"/>
                </a:solidFill>
                <a:latin typeface="HGｺﾞｼｯｸM"/>
                <a:ea typeface="HGｺﾞｼｯｸM"/>
                <a:cs typeface="Arial" pitchFamily="34" charset="0"/>
              </a:rPr>
              <a:t>随時≧</a:t>
            </a:r>
            <a:r>
              <a:rPr lang="en-US" altLang="ja-JP" sz="1600" b="1" dirty="0">
                <a:solidFill>
                  <a:prstClr val="black"/>
                </a:solidFill>
                <a:latin typeface="Trebuchet MS"/>
                <a:ea typeface="HGｺﾞｼｯｸM"/>
                <a:cs typeface="Arial" pitchFamily="34" charset="0"/>
              </a:rPr>
              <a:t>200</a:t>
            </a:r>
            <a:r>
              <a:rPr lang="ja-JP" altLang="en-US" sz="1600" b="1" dirty="0">
                <a:solidFill>
                  <a:prstClr val="black"/>
                </a:solidFill>
                <a:latin typeface="Trebuchet MS"/>
                <a:ea typeface="HGｺﾞｼｯｸM"/>
                <a:cs typeface="Arial" pitchFamily="34" charset="0"/>
              </a:rPr>
              <a:t>㎎</a:t>
            </a:r>
            <a:r>
              <a:rPr lang="en-US" altLang="ja-JP" sz="1600" b="1" dirty="0">
                <a:solidFill>
                  <a:prstClr val="black"/>
                </a:solidFill>
                <a:latin typeface="Trebuchet MS"/>
                <a:ea typeface="HGｺﾞｼｯｸM"/>
                <a:cs typeface="Arial" pitchFamily="34" charset="0"/>
              </a:rPr>
              <a:t>/dl</a:t>
            </a:r>
            <a:r>
              <a:rPr lang="ja-JP" altLang="en-US" sz="1600" b="1" dirty="0">
                <a:solidFill>
                  <a:prstClr val="black"/>
                </a:solidFill>
                <a:latin typeface="HGｺﾞｼｯｸM"/>
                <a:ea typeface="HGｺﾞｼｯｸM"/>
                <a:cs typeface="Arial" pitchFamily="34" charset="0"/>
              </a:rPr>
              <a:t>のいずれか</a:t>
            </a:r>
            <a:r>
              <a:rPr lang="en-US" altLang="ja-JP" sz="1600" b="1" dirty="0">
                <a:solidFill>
                  <a:prstClr val="black"/>
                </a:solidFill>
                <a:latin typeface="HGｺﾞｼｯｸM"/>
                <a:ea typeface="HGｺﾞｼｯｸM"/>
                <a:cs typeface="Arial" pitchFamily="34" charset="0"/>
              </a:rPr>
              <a:t>)</a:t>
            </a:r>
          </a:p>
          <a:p>
            <a:pPr eaLnBrk="1" hangingPunct="1"/>
            <a:r>
              <a:rPr lang="ja-JP" altLang="en-US" sz="1600" b="1" dirty="0">
                <a:solidFill>
                  <a:prstClr val="black"/>
                </a:solidFill>
                <a:latin typeface="HGｺﾞｼｯｸM"/>
                <a:ea typeface="HGｺﾞｼｯｸM"/>
                <a:cs typeface="Arial" pitchFamily="34" charset="0"/>
              </a:rPr>
              <a:t>　　　　　　　　</a:t>
            </a:r>
            <a:r>
              <a:rPr lang="en-US" altLang="ja-JP" sz="1600" b="1" baseline="30000" dirty="0">
                <a:solidFill>
                  <a:prstClr val="black"/>
                </a:solidFill>
                <a:latin typeface="HGｺﾞｼｯｸM"/>
                <a:ea typeface="HGｺﾞｼｯｸM"/>
                <a:cs typeface="Arial" pitchFamily="34" charset="0"/>
              </a:rPr>
              <a:t>※</a:t>
            </a:r>
            <a:r>
              <a:rPr lang="en-US" altLang="ja-JP" sz="1600" b="1" dirty="0">
                <a:solidFill>
                  <a:prstClr val="black"/>
                </a:solidFill>
                <a:latin typeface="Trebuchet MS"/>
                <a:ea typeface="HGｺﾞｼｯｸM"/>
                <a:cs typeface="Arial" pitchFamily="34" charset="0"/>
              </a:rPr>
              <a:t>HbA1c</a:t>
            </a:r>
            <a:r>
              <a:rPr lang="ja-JP" altLang="en-US" sz="1600" b="1" dirty="0">
                <a:solidFill>
                  <a:prstClr val="black"/>
                </a:solidFill>
                <a:latin typeface="Trebuchet MS"/>
                <a:ea typeface="HGｺﾞｼｯｸM"/>
                <a:cs typeface="Arial" pitchFamily="34" charset="0"/>
              </a:rPr>
              <a:t>≧</a:t>
            </a:r>
            <a:r>
              <a:rPr lang="en-US" altLang="ja-JP" sz="1600" b="1" dirty="0">
                <a:solidFill>
                  <a:prstClr val="black"/>
                </a:solidFill>
                <a:latin typeface="Trebuchet MS"/>
                <a:ea typeface="HGｺﾞｼｯｸM"/>
                <a:cs typeface="Arial" pitchFamily="34" charset="0"/>
              </a:rPr>
              <a:t>6.5</a:t>
            </a:r>
            <a:r>
              <a:rPr lang="ja-JP" altLang="en-US" sz="1600" b="1" dirty="0">
                <a:solidFill>
                  <a:prstClr val="black"/>
                </a:solidFill>
                <a:latin typeface="Trebuchet MS"/>
                <a:ea typeface="HGｺﾞｼｯｸM"/>
                <a:cs typeface="Arial" pitchFamily="34" charset="0"/>
              </a:rPr>
              <a:t>％</a:t>
            </a:r>
          </a:p>
        </p:txBody>
      </p:sp>
      <p:grpSp>
        <p:nvGrpSpPr>
          <p:cNvPr id="12293" name="グループ化 114"/>
          <p:cNvGrpSpPr>
            <a:grpSpLocks/>
          </p:cNvGrpSpPr>
          <p:nvPr/>
        </p:nvGrpSpPr>
        <p:grpSpPr bwMode="auto">
          <a:xfrm>
            <a:off x="146051" y="1531785"/>
            <a:ext cx="8858250" cy="5072062"/>
            <a:chOff x="142909" y="1500174"/>
            <a:chExt cx="9596437" cy="5072098"/>
          </a:xfrm>
        </p:grpSpPr>
        <p:cxnSp>
          <p:nvCxnSpPr>
            <p:cNvPr id="61" name="直線コネクタ 60"/>
            <p:cNvCxnSpPr/>
            <p:nvPr/>
          </p:nvCxnSpPr>
          <p:spPr>
            <a:xfrm rot="5400000" flipH="1" flipV="1">
              <a:off x="4669134" y="3070090"/>
              <a:ext cx="571504" cy="344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2297" name="グループ化 85"/>
            <p:cNvGrpSpPr>
              <a:grpSpLocks/>
            </p:cNvGrpSpPr>
            <p:nvPr/>
          </p:nvGrpSpPr>
          <p:grpSpPr bwMode="auto">
            <a:xfrm>
              <a:off x="5595976" y="4000504"/>
              <a:ext cx="3429819" cy="1429554"/>
              <a:chOff x="666721" y="4000504"/>
              <a:chExt cx="3429819" cy="1429554"/>
            </a:xfrm>
          </p:grpSpPr>
          <p:cxnSp>
            <p:nvCxnSpPr>
              <p:cNvPr id="87" name="直線コネクタ 86"/>
              <p:cNvCxnSpPr/>
              <p:nvPr/>
            </p:nvCxnSpPr>
            <p:spPr>
              <a:xfrm rot="5400000" flipH="1" flipV="1">
                <a:off x="3374058" y="4724410"/>
                <a:ext cx="1444635"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0800000">
                <a:off x="667112" y="4000504"/>
                <a:ext cx="3429264" cy="1588"/>
              </a:xfrm>
              <a:prstGeom prst="line">
                <a:avLst/>
              </a:prstGeom>
              <a:ln w="38100">
                <a:solidFill>
                  <a:srgbClr val="0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16200000" flipV="1">
                <a:off x="238484" y="4429132"/>
                <a:ext cx="857256"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5400000" flipH="1" flipV="1">
                <a:off x="2229603" y="4723616"/>
                <a:ext cx="1446223"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16200000" flipV="1">
                <a:off x="1452657" y="4429132"/>
                <a:ext cx="857256"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298" name="グループ化 82"/>
            <p:cNvGrpSpPr>
              <a:grpSpLocks/>
            </p:cNvGrpSpPr>
            <p:nvPr/>
          </p:nvGrpSpPr>
          <p:grpSpPr bwMode="auto">
            <a:xfrm>
              <a:off x="738192" y="4000504"/>
              <a:ext cx="4214808" cy="1429554"/>
              <a:chOff x="666721" y="4000504"/>
              <a:chExt cx="4214808" cy="1429554"/>
            </a:xfrm>
          </p:grpSpPr>
          <p:cxnSp>
            <p:nvCxnSpPr>
              <p:cNvPr id="29" name="直線コネクタ 28"/>
              <p:cNvCxnSpPr/>
              <p:nvPr/>
            </p:nvCxnSpPr>
            <p:spPr>
              <a:xfrm rot="5400000" flipH="1" flipV="1">
                <a:off x="3374293" y="4723550"/>
                <a:ext cx="1444635" cy="1719"/>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666486" y="4000504"/>
                <a:ext cx="4215209" cy="1588"/>
              </a:xfrm>
              <a:prstGeom prst="line">
                <a:avLst/>
              </a:prstGeom>
              <a:ln w="38100">
                <a:solidFill>
                  <a:srgbClr val="0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6200000" flipV="1">
                <a:off x="237858" y="4429132"/>
                <a:ext cx="857256"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rot="16200000" flipV="1">
                <a:off x="2452950" y="4429132"/>
                <a:ext cx="857256"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16200000" flipV="1">
                <a:off x="1452031" y="4429132"/>
                <a:ext cx="857256"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7" name="正方形/長方形 66"/>
            <p:cNvSpPr/>
            <p:nvPr/>
          </p:nvSpPr>
          <p:spPr>
            <a:xfrm>
              <a:off x="2094872" y="6215082"/>
              <a:ext cx="7001272" cy="357190"/>
            </a:xfrm>
            <a:prstGeom prst="rect">
              <a:avLst/>
            </a:prstGeom>
            <a:solidFill>
              <a:srgbClr val="FFCC66"/>
            </a:solidFill>
            <a:ln w="34925">
              <a:solidFill>
                <a:srgbClr val="FF660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a:solidFill>
                    <a:prstClr val="black"/>
                  </a:solidFill>
                </a:rPr>
                <a:t>3</a:t>
              </a:r>
              <a:r>
                <a:rPr lang="ja-JP" altLang="en-US" sz="2400" b="1" dirty="0">
                  <a:solidFill>
                    <a:prstClr val="black"/>
                  </a:solidFill>
                </a:rPr>
                <a:t>～</a:t>
              </a:r>
              <a:r>
                <a:rPr lang="en-US" altLang="ja-JP" sz="2400" b="1" dirty="0">
                  <a:solidFill>
                    <a:prstClr val="black"/>
                  </a:solidFill>
                </a:rPr>
                <a:t>6</a:t>
              </a:r>
              <a:r>
                <a:rPr lang="ja-JP" altLang="en-US" sz="2400" b="1" dirty="0">
                  <a:solidFill>
                    <a:prstClr val="black"/>
                  </a:solidFill>
                </a:rPr>
                <a:t>ヵ月以内に血糖値・</a:t>
              </a:r>
              <a:r>
                <a:rPr lang="en-US" altLang="ja-JP" sz="2400" b="1" dirty="0">
                  <a:solidFill>
                    <a:prstClr val="black"/>
                  </a:solidFill>
                </a:rPr>
                <a:t>HbA1c</a:t>
              </a:r>
              <a:r>
                <a:rPr lang="ja-JP" altLang="en-US" sz="2400" b="1" dirty="0">
                  <a:solidFill>
                    <a:prstClr val="black"/>
                  </a:solidFill>
                </a:rPr>
                <a:t>を再検査</a:t>
              </a:r>
            </a:p>
          </p:txBody>
        </p:sp>
        <p:cxnSp>
          <p:nvCxnSpPr>
            <p:cNvPr id="58" name="直線コネクタ 57"/>
            <p:cNvCxnSpPr/>
            <p:nvPr/>
          </p:nvCxnSpPr>
          <p:spPr>
            <a:xfrm rot="5400000" flipH="1" flipV="1">
              <a:off x="3382730" y="3070090"/>
              <a:ext cx="571504" cy="344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V="1">
              <a:off x="809388" y="2500306"/>
              <a:ext cx="1714512"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6044" y="1500174"/>
              <a:ext cx="1991519" cy="642942"/>
            </a:xfrm>
            <a:prstGeom prst="roundRect">
              <a:avLst/>
            </a:prstGeom>
            <a:solidFill>
              <a:schemeClr val="bg1"/>
            </a:solidFill>
            <a:ln w="34925">
              <a:solidFill>
                <a:srgbClr val="0070C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b="1" dirty="0">
                  <a:solidFill>
                    <a:srgbClr val="000000"/>
                  </a:solidFill>
                </a:rPr>
                <a:t>血糖値と</a:t>
              </a:r>
              <a:r>
                <a:rPr lang="en-US" altLang="ja-JP" b="1" dirty="0">
                  <a:solidFill>
                    <a:srgbClr val="000000"/>
                  </a:solidFill>
                </a:rPr>
                <a:t>HbA1c</a:t>
              </a:r>
            </a:p>
            <a:p>
              <a:pPr algn="ctr">
                <a:defRPr/>
              </a:pPr>
              <a:r>
                <a:rPr lang="ja-JP" altLang="en-US" b="1" dirty="0">
                  <a:solidFill>
                    <a:srgbClr val="000000"/>
                  </a:solidFill>
                </a:rPr>
                <a:t>ともに</a:t>
              </a:r>
              <a:r>
                <a:rPr lang="ja-JP" altLang="en-US" b="1" dirty="0">
                  <a:solidFill>
                    <a:srgbClr val="000000"/>
                  </a:solidFill>
                  <a:latin typeface="HGｺﾞｼｯｸM"/>
                </a:rPr>
                <a:t>糖尿病型</a:t>
              </a:r>
              <a:endParaRPr lang="en-US" altLang="ja-JP" b="1" dirty="0">
                <a:solidFill>
                  <a:srgbClr val="000000"/>
                </a:solidFill>
                <a:latin typeface="HGｺﾞｼｯｸM"/>
              </a:endParaRPr>
            </a:p>
          </p:txBody>
        </p:sp>
        <p:cxnSp>
          <p:nvCxnSpPr>
            <p:cNvPr id="54" name="直線コネクタ 53"/>
            <p:cNvCxnSpPr/>
            <p:nvPr/>
          </p:nvCxnSpPr>
          <p:spPr>
            <a:xfrm rot="5400000" flipH="1" flipV="1">
              <a:off x="4669134" y="2141395"/>
              <a:ext cx="571504" cy="344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2304" name="グループ化 78"/>
            <p:cNvGrpSpPr>
              <a:grpSpLocks/>
            </p:cNvGrpSpPr>
            <p:nvPr/>
          </p:nvGrpSpPr>
          <p:grpSpPr bwMode="auto">
            <a:xfrm>
              <a:off x="2936871" y="5429264"/>
              <a:ext cx="2516195" cy="786612"/>
              <a:chOff x="2865433" y="5429264"/>
              <a:chExt cx="2516195" cy="786612"/>
            </a:xfrm>
          </p:grpSpPr>
          <p:cxnSp>
            <p:nvCxnSpPr>
              <p:cNvPr id="74" name="直線コネクタ 73"/>
              <p:cNvCxnSpPr/>
              <p:nvPr/>
            </p:nvCxnSpPr>
            <p:spPr>
              <a:xfrm rot="5400000" flipH="1" flipV="1">
                <a:off x="3801233" y="5937996"/>
                <a:ext cx="587379" cy="172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866132" y="5429264"/>
                <a:ext cx="2516055" cy="500067"/>
              </a:xfrm>
              <a:prstGeom prst="roundRect">
                <a:avLst/>
              </a:prstGeom>
              <a:solidFill>
                <a:schemeClr val="accent1">
                  <a:lumMod val="20000"/>
                  <a:lumOff val="8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3200" b="1" dirty="0">
                    <a:solidFill>
                      <a:srgbClr val="002060"/>
                    </a:solidFill>
                  </a:rPr>
                  <a:t>糖尿病疑い</a:t>
                </a:r>
                <a:endParaRPr lang="ja-JP" altLang="en-US" sz="3200" b="1" baseline="30000" dirty="0">
                  <a:solidFill>
                    <a:srgbClr val="002060"/>
                  </a:solidFill>
                </a:endParaRPr>
              </a:p>
            </p:txBody>
          </p:sp>
        </p:grpSp>
        <p:sp>
          <p:nvSpPr>
            <p:cNvPr id="12305" name="テキスト ボックス 33"/>
            <p:cNvSpPr txBox="1">
              <a:spLocks noChangeArrowheads="1"/>
            </p:cNvSpPr>
            <p:nvPr/>
          </p:nvSpPr>
          <p:spPr bwMode="auto">
            <a:xfrm>
              <a:off x="5802715" y="3357564"/>
              <a:ext cx="1069737" cy="43089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dirty="0">
                  <a:solidFill>
                    <a:prstClr val="black"/>
                  </a:solidFill>
                  <a:latin typeface="HGｺﾞｼｯｸM" pitchFamily="49" charset="-128"/>
                  <a:ea typeface="HGｺﾞｼｯｸM" pitchFamily="49" charset="-128"/>
                  <a:cs typeface="Arial" pitchFamily="34" charset="0"/>
                </a:rPr>
                <a:t>なるべく</a:t>
              </a:r>
              <a:endParaRPr lang="en-US" altLang="ja-JP" sz="1400" dirty="0">
                <a:solidFill>
                  <a:prstClr val="black"/>
                </a:solidFill>
                <a:latin typeface="HGｺﾞｼｯｸM" pitchFamily="49" charset="-128"/>
                <a:ea typeface="HGｺﾞｼｯｸM" pitchFamily="49" charset="-128"/>
                <a:cs typeface="Arial" pitchFamily="34" charset="0"/>
              </a:endParaRPr>
            </a:p>
            <a:p>
              <a:pPr eaLnBrk="1" hangingPunct="1"/>
              <a:r>
                <a:rPr lang="en-US" altLang="ja-JP" sz="1400" dirty="0">
                  <a:solidFill>
                    <a:prstClr val="black"/>
                  </a:solidFill>
                  <a:latin typeface="HGｺﾞｼｯｸM" pitchFamily="49" charset="-128"/>
                  <a:ea typeface="HGｺﾞｼｯｸM" pitchFamily="49" charset="-128"/>
                  <a:cs typeface="Arial" pitchFamily="34" charset="0"/>
                </a:rPr>
                <a:t>1</a:t>
              </a:r>
              <a:r>
                <a:rPr lang="ja-JP" altLang="en-US" sz="1400" dirty="0">
                  <a:solidFill>
                    <a:prstClr val="black"/>
                  </a:solidFill>
                  <a:latin typeface="HGｺﾞｼｯｸM" pitchFamily="49" charset="-128"/>
                  <a:ea typeface="HGｺﾞｼｯｸM" pitchFamily="49" charset="-128"/>
                  <a:cs typeface="Arial" pitchFamily="34" charset="0"/>
                </a:rPr>
                <a:t>ヵ月以内に</a:t>
              </a:r>
            </a:p>
          </p:txBody>
        </p:sp>
        <p:sp>
          <p:nvSpPr>
            <p:cNvPr id="39" name="角丸四角形 38"/>
            <p:cNvSpPr/>
            <p:nvPr/>
          </p:nvSpPr>
          <p:spPr>
            <a:xfrm>
              <a:off x="3952247" y="1500174"/>
              <a:ext cx="1991519" cy="642942"/>
            </a:xfrm>
            <a:prstGeom prst="roundRect">
              <a:avLst/>
            </a:prstGeom>
            <a:solidFill>
              <a:schemeClr val="bg1"/>
            </a:solidFill>
            <a:ln w="34925">
              <a:solidFill>
                <a:srgbClr val="0070C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b="1" dirty="0">
                  <a:solidFill>
                    <a:srgbClr val="000000"/>
                  </a:solidFill>
                </a:rPr>
                <a:t>血糖値のみ</a:t>
              </a:r>
              <a:endParaRPr lang="en-US" altLang="ja-JP" b="1" dirty="0">
                <a:solidFill>
                  <a:srgbClr val="000000"/>
                </a:solidFill>
              </a:endParaRPr>
            </a:p>
            <a:p>
              <a:pPr algn="ctr">
                <a:defRPr/>
              </a:pPr>
              <a:r>
                <a:rPr lang="ja-JP" altLang="en-US" b="1" dirty="0">
                  <a:solidFill>
                    <a:srgbClr val="000000"/>
                  </a:solidFill>
                </a:rPr>
                <a:t>糖尿病型</a:t>
              </a:r>
              <a:endParaRPr lang="en-US" altLang="ja-JP" b="1" dirty="0">
                <a:solidFill>
                  <a:srgbClr val="000000"/>
                </a:solidFill>
              </a:endParaRPr>
            </a:p>
          </p:txBody>
        </p:sp>
        <p:sp>
          <p:nvSpPr>
            <p:cNvPr id="41" name="角丸四角形 40"/>
            <p:cNvSpPr/>
            <p:nvPr/>
          </p:nvSpPr>
          <p:spPr>
            <a:xfrm>
              <a:off x="667445" y="3357562"/>
              <a:ext cx="3214291" cy="500066"/>
            </a:xfrm>
            <a:prstGeom prst="roundRect">
              <a:avLst/>
            </a:prstGeom>
            <a:solidFill>
              <a:srgbClr val="6600FF"/>
            </a:solidFill>
            <a:ln w="1270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3200" b="1" dirty="0">
                  <a:solidFill>
                    <a:prstClr val="white"/>
                  </a:solidFill>
                </a:rPr>
                <a:t>糖 尿 病</a:t>
              </a:r>
              <a:endParaRPr lang="ja-JP" altLang="en-US" sz="3200" b="1" baseline="30000" dirty="0">
                <a:solidFill>
                  <a:prstClr val="white"/>
                </a:solidFill>
              </a:endParaRPr>
            </a:p>
          </p:txBody>
        </p:sp>
        <p:sp>
          <p:nvSpPr>
            <p:cNvPr id="43" name="角丸四角形 42"/>
            <p:cNvSpPr/>
            <p:nvPr/>
          </p:nvSpPr>
          <p:spPr>
            <a:xfrm>
              <a:off x="3023559" y="2428868"/>
              <a:ext cx="3848894" cy="642943"/>
            </a:xfrm>
            <a:prstGeom prst="roundRect">
              <a:avLst/>
            </a:prstGeom>
            <a:solidFill>
              <a:schemeClr val="bg1"/>
            </a:solidFill>
            <a:ln w="34925">
              <a:solidFill>
                <a:srgbClr val="0070C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ja-JP" altLang="en-US" b="1" dirty="0">
                  <a:solidFill>
                    <a:srgbClr val="000000"/>
                  </a:solidFill>
                </a:rPr>
                <a:t>・糖尿病の典型的症状</a:t>
              </a:r>
              <a:endParaRPr lang="en-US" altLang="ja-JP" b="1" dirty="0">
                <a:solidFill>
                  <a:srgbClr val="000000"/>
                </a:solidFill>
              </a:endParaRPr>
            </a:p>
            <a:p>
              <a:pPr>
                <a:defRPr/>
              </a:pPr>
              <a:r>
                <a:rPr lang="ja-JP" altLang="en-US" b="1" dirty="0">
                  <a:solidFill>
                    <a:srgbClr val="000000"/>
                  </a:solidFill>
                </a:rPr>
                <a:t>・確実な糖尿病網膜症のいずれか</a:t>
              </a:r>
              <a:endParaRPr lang="en-US" altLang="ja-JP" b="1" dirty="0">
                <a:solidFill>
                  <a:srgbClr val="000000"/>
                </a:solidFill>
              </a:endParaRPr>
            </a:p>
          </p:txBody>
        </p:sp>
        <p:grpSp>
          <p:nvGrpSpPr>
            <p:cNvPr id="12309" name="グループ化 54"/>
            <p:cNvGrpSpPr>
              <a:grpSpLocks/>
            </p:cNvGrpSpPr>
            <p:nvPr/>
          </p:nvGrpSpPr>
          <p:grpSpPr bwMode="auto">
            <a:xfrm>
              <a:off x="142909" y="4140420"/>
              <a:ext cx="4667515" cy="503027"/>
              <a:chOff x="-71438" y="4283296"/>
              <a:chExt cx="4667515" cy="503027"/>
            </a:xfrm>
          </p:grpSpPr>
          <p:sp>
            <p:nvSpPr>
              <p:cNvPr id="44" name="角丸四角形 43"/>
              <p:cNvSpPr/>
              <p:nvPr/>
            </p:nvSpPr>
            <p:spPr>
              <a:xfrm>
                <a:off x="-71438" y="4283296"/>
                <a:ext cx="1238250"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血糖値と</a:t>
                </a:r>
                <a:r>
                  <a:rPr lang="en-US" altLang="ja-JP" sz="1200" b="1" dirty="0">
                    <a:solidFill>
                      <a:srgbClr val="000000"/>
                    </a:solidFill>
                  </a:rPr>
                  <a:t>HbA1c</a:t>
                </a:r>
              </a:p>
              <a:p>
                <a:pPr algn="ctr">
                  <a:defRPr/>
                </a:pPr>
                <a:r>
                  <a:rPr lang="ja-JP" altLang="en-US" sz="1200" b="1" dirty="0">
                    <a:solidFill>
                      <a:srgbClr val="000000"/>
                    </a:solidFill>
                  </a:rPr>
                  <a:t>ともに糖尿病型</a:t>
                </a:r>
                <a:endParaRPr lang="en-US" altLang="ja-JP" sz="1200" b="1" dirty="0">
                  <a:solidFill>
                    <a:srgbClr val="000000"/>
                  </a:solidFill>
                </a:endParaRPr>
              </a:p>
            </p:txBody>
          </p:sp>
          <p:sp>
            <p:nvSpPr>
              <p:cNvPr id="45" name="角丸四角形 44"/>
              <p:cNvSpPr/>
              <p:nvPr/>
            </p:nvSpPr>
            <p:spPr>
              <a:xfrm>
                <a:off x="1278598" y="4286256"/>
                <a:ext cx="942446"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血糖値のみ</a:t>
                </a:r>
                <a:endParaRPr lang="en-US" altLang="ja-JP" sz="1050" b="1" dirty="0">
                  <a:solidFill>
                    <a:srgbClr val="000000"/>
                  </a:solidFill>
                </a:endParaRPr>
              </a:p>
              <a:p>
                <a:pPr algn="ctr">
                  <a:defRPr/>
                </a:pPr>
                <a:r>
                  <a:rPr lang="ja-JP" altLang="en-US" sz="1200" b="1" dirty="0">
                    <a:solidFill>
                      <a:srgbClr val="000000"/>
                    </a:solidFill>
                  </a:rPr>
                  <a:t>糖尿病型</a:t>
                </a:r>
                <a:endParaRPr lang="en-US" altLang="ja-JP" sz="1200" b="1" dirty="0">
                  <a:solidFill>
                    <a:srgbClr val="000000"/>
                  </a:solidFill>
                </a:endParaRPr>
              </a:p>
            </p:txBody>
          </p:sp>
          <p:sp>
            <p:nvSpPr>
              <p:cNvPr id="46" name="角丸四角形 45"/>
              <p:cNvSpPr/>
              <p:nvPr/>
            </p:nvSpPr>
            <p:spPr>
              <a:xfrm>
                <a:off x="2310473" y="4286256"/>
                <a:ext cx="942446"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sz="1200" b="1" dirty="0">
                    <a:solidFill>
                      <a:srgbClr val="000000"/>
                    </a:solidFill>
                  </a:rPr>
                  <a:t>HbA1c</a:t>
                </a:r>
                <a:r>
                  <a:rPr lang="ja-JP" altLang="en-US" sz="1200" b="1" dirty="0">
                    <a:solidFill>
                      <a:srgbClr val="000000"/>
                    </a:solidFill>
                  </a:rPr>
                  <a:t>のみ</a:t>
                </a:r>
                <a:endParaRPr lang="en-US" altLang="ja-JP" sz="1200" b="1" dirty="0">
                  <a:solidFill>
                    <a:srgbClr val="000000"/>
                  </a:solidFill>
                </a:endParaRPr>
              </a:p>
              <a:p>
                <a:pPr algn="ctr">
                  <a:defRPr/>
                </a:pPr>
                <a:r>
                  <a:rPr lang="ja-JP" altLang="en-US" sz="1200" b="1" dirty="0">
                    <a:solidFill>
                      <a:srgbClr val="000000"/>
                    </a:solidFill>
                  </a:rPr>
                  <a:t>糖尿病型</a:t>
                </a:r>
                <a:endParaRPr lang="en-US" altLang="ja-JP" sz="1200" b="1" dirty="0">
                  <a:solidFill>
                    <a:srgbClr val="000000"/>
                  </a:solidFill>
                </a:endParaRPr>
              </a:p>
            </p:txBody>
          </p:sp>
          <p:sp>
            <p:nvSpPr>
              <p:cNvPr id="47" name="角丸四角形 46"/>
              <p:cNvSpPr/>
              <p:nvPr/>
            </p:nvSpPr>
            <p:spPr>
              <a:xfrm>
                <a:off x="3357827" y="4286256"/>
                <a:ext cx="1238250"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いずれも</a:t>
                </a:r>
                <a:endParaRPr lang="en-US" altLang="ja-JP" sz="1050" b="1" dirty="0">
                  <a:solidFill>
                    <a:srgbClr val="000000"/>
                  </a:solidFill>
                </a:endParaRPr>
              </a:p>
              <a:p>
                <a:pPr algn="ctr">
                  <a:defRPr/>
                </a:pPr>
                <a:r>
                  <a:rPr lang="ja-JP" altLang="en-US" sz="1200" b="1" dirty="0">
                    <a:solidFill>
                      <a:srgbClr val="000000"/>
                    </a:solidFill>
                  </a:rPr>
                  <a:t>糖尿病型でない</a:t>
                </a:r>
                <a:endParaRPr lang="en-US" altLang="ja-JP" sz="1200" b="1" dirty="0">
                  <a:solidFill>
                    <a:srgbClr val="000000"/>
                  </a:solidFill>
                </a:endParaRPr>
              </a:p>
            </p:txBody>
          </p:sp>
        </p:grpSp>
        <p:grpSp>
          <p:nvGrpSpPr>
            <p:cNvPr id="12310" name="グループ化 56"/>
            <p:cNvGrpSpPr>
              <a:grpSpLocks/>
            </p:cNvGrpSpPr>
            <p:nvPr/>
          </p:nvGrpSpPr>
          <p:grpSpPr bwMode="auto">
            <a:xfrm>
              <a:off x="5024438" y="4143380"/>
              <a:ext cx="4714908" cy="500066"/>
              <a:chOff x="5024438" y="4286256"/>
              <a:chExt cx="4714908" cy="500066"/>
            </a:xfrm>
          </p:grpSpPr>
          <p:sp>
            <p:nvSpPr>
              <p:cNvPr id="48" name="角丸四角形 47"/>
              <p:cNvSpPr/>
              <p:nvPr/>
            </p:nvSpPr>
            <p:spPr>
              <a:xfrm>
                <a:off x="5023678" y="4286256"/>
                <a:ext cx="1238250"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血糖値と</a:t>
                </a:r>
                <a:r>
                  <a:rPr lang="en-US" altLang="ja-JP" sz="1200" b="1" dirty="0">
                    <a:solidFill>
                      <a:srgbClr val="000000"/>
                    </a:solidFill>
                  </a:rPr>
                  <a:t>HbA1c</a:t>
                </a:r>
              </a:p>
              <a:p>
                <a:pPr algn="ctr">
                  <a:defRPr/>
                </a:pPr>
                <a:r>
                  <a:rPr lang="ja-JP" altLang="en-US" sz="1200" b="1" dirty="0">
                    <a:solidFill>
                      <a:srgbClr val="000000"/>
                    </a:solidFill>
                  </a:rPr>
                  <a:t>ともに糖尿病型</a:t>
                </a:r>
                <a:endParaRPr lang="en-US" altLang="ja-JP" sz="1200" b="1" dirty="0">
                  <a:solidFill>
                    <a:srgbClr val="000000"/>
                  </a:solidFill>
                </a:endParaRPr>
              </a:p>
            </p:txBody>
          </p:sp>
          <p:sp>
            <p:nvSpPr>
              <p:cNvPr id="49" name="角丸四角形 48"/>
              <p:cNvSpPr/>
              <p:nvPr/>
            </p:nvSpPr>
            <p:spPr>
              <a:xfrm>
                <a:off x="6380593" y="4286256"/>
                <a:ext cx="944166"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血糖値のみ</a:t>
                </a:r>
                <a:endParaRPr lang="en-US" altLang="ja-JP" sz="1050" b="1" dirty="0">
                  <a:solidFill>
                    <a:srgbClr val="000000"/>
                  </a:solidFill>
                </a:endParaRPr>
              </a:p>
              <a:p>
                <a:pPr algn="ctr">
                  <a:defRPr/>
                </a:pPr>
                <a:r>
                  <a:rPr lang="ja-JP" altLang="en-US" sz="1200" b="1" dirty="0">
                    <a:solidFill>
                      <a:srgbClr val="000000"/>
                    </a:solidFill>
                  </a:rPr>
                  <a:t>糖尿病型</a:t>
                </a:r>
                <a:endParaRPr lang="en-US" altLang="ja-JP" sz="1200" b="1" dirty="0">
                  <a:solidFill>
                    <a:srgbClr val="000000"/>
                  </a:solidFill>
                </a:endParaRPr>
              </a:p>
            </p:txBody>
          </p:sp>
          <p:sp>
            <p:nvSpPr>
              <p:cNvPr id="52" name="角丸四角形 51"/>
              <p:cNvSpPr/>
              <p:nvPr/>
            </p:nvSpPr>
            <p:spPr>
              <a:xfrm>
                <a:off x="7438265" y="4286256"/>
                <a:ext cx="944165"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sz="1200" b="1" dirty="0">
                    <a:solidFill>
                      <a:srgbClr val="000000"/>
                    </a:solidFill>
                  </a:rPr>
                  <a:t>HbA1c</a:t>
                </a:r>
                <a:r>
                  <a:rPr lang="ja-JP" altLang="en-US" sz="1200" b="1" dirty="0">
                    <a:solidFill>
                      <a:srgbClr val="000000"/>
                    </a:solidFill>
                  </a:rPr>
                  <a:t>のみ</a:t>
                </a:r>
                <a:endParaRPr lang="en-US" altLang="ja-JP" sz="1200" b="1" dirty="0">
                  <a:solidFill>
                    <a:srgbClr val="000000"/>
                  </a:solidFill>
                </a:endParaRPr>
              </a:p>
              <a:p>
                <a:pPr algn="ctr">
                  <a:defRPr/>
                </a:pPr>
                <a:r>
                  <a:rPr lang="ja-JP" altLang="en-US" sz="1200" b="1" dirty="0">
                    <a:solidFill>
                      <a:srgbClr val="000000"/>
                    </a:solidFill>
                  </a:rPr>
                  <a:t>糖尿病型</a:t>
                </a:r>
                <a:endParaRPr lang="en-US" altLang="ja-JP" sz="1200" b="1" dirty="0">
                  <a:solidFill>
                    <a:srgbClr val="000000"/>
                  </a:solidFill>
                </a:endParaRPr>
              </a:p>
            </p:txBody>
          </p:sp>
          <p:sp>
            <p:nvSpPr>
              <p:cNvPr id="53" name="角丸四角形 52"/>
              <p:cNvSpPr/>
              <p:nvPr/>
            </p:nvSpPr>
            <p:spPr>
              <a:xfrm>
                <a:off x="8501096" y="4286256"/>
                <a:ext cx="1238250" cy="500067"/>
              </a:xfrm>
              <a:prstGeom prst="roundRect">
                <a:avLst/>
              </a:prstGeom>
              <a:solidFill>
                <a:schemeClr val="accent1">
                  <a:lumMod val="40000"/>
                  <a:lumOff val="6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200" b="1" dirty="0">
                    <a:solidFill>
                      <a:srgbClr val="000000"/>
                    </a:solidFill>
                  </a:rPr>
                  <a:t>いずれも</a:t>
                </a:r>
                <a:endParaRPr lang="en-US" altLang="ja-JP" sz="1050" b="1" dirty="0">
                  <a:solidFill>
                    <a:srgbClr val="000000"/>
                  </a:solidFill>
                </a:endParaRPr>
              </a:p>
              <a:p>
                <a:pPr algn="ctr">
                  <a:defRPr/>
                </a:pPr>
                <a:r>
                  <a:rPr lang="ja-JP" altLang="en-US" sz="1200" b="1" dirty="0">
                    <a:solidFill>
                      <a:srgbClr val="000000"/>
                    </a:solidFill>
                  </a:rPr>
                  <a:t>糖尿病型でない</a:t>
                </a:r>
                <a:endParaRPr lang="en-US" altLang="ja-JP" sz="1200" b="1" dirty="0">
                  <a:solidFill>
                    <a:srgbClr val="000000"/>
                  </a:solidFill>
                </a:endParaRPr>
              </a:p>
            </p:txBody>
          </p:sp>
        </p:grpSp>
        <p:sp>
          <p:nvSpPr>
            <p:cNvPr id="66" name="角丸四角形 65"/>
            <p:cNvSpPr/>
            <p:nvPr/>
          </p:nvSpPr>
          <p:spPr>
            <a:xfrm>
              <a:off x="380240" y="4857760"/>
              <a:ext cx="3216010" cy="500067"/>
            </a:xfrm>
            <a:prstGeom prst="roundRect">
              <a:avLst/>
            </a:prstGeom>
            <a:solidFill>
              <a:srgbClr val="6600FF"/>
            </a:solidFill>
            <a:ln w="1270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3200" b="1" dirty="0">
                  <a:solidFill>
                    <a:prstClr val="white"/>
                  </a:solidFill>
                </a:rPr>
                <a:t>糖 尿 病</a:t>
              </a:r>
              <a:endParaRPr lang="ja-JP" altLang="en-US" sz="3200" b="1" baseline="30000" dirty="0">
                <a:solidFill>
                  <a:prstClr val="white"/>
                </a:solidFill>
              </a:endParaRPr>
            </a:p>
          </p:txBody>
        </p:sp>
        <p:grpSp>
          <p:nvGrpSpPr>
            <p:cNvPr id="12312" name="グループ化 79"/>
            <p:cNvGrpSpPr>
              <a:grpSpLocks/>
            </p:cNvGrpSpPr>
            <p:nvPr/>
          </p:nvGrpSpPr>
          <p:grpSpPr bwMode="auto">
            <a:xfrm>
              <a:off x="7223151" y="5429264"/>
              <a:ext cx="2516195" cy="785819"/>
              <a:chOff x="2865433" y="5429264"/>
              <a:chExt cx="2516195" cy="785819"/>
            </a:xfrm>
          </p:grpSpPr>
          <p:cxnSp>
            <p:nvCxnSpPr>
              <p:cNvPr id="81" name="直線コネクタ 80"/>
              <p:cNvCxnSpPr/>
              <p:nvPr/>
            </p:nvCxnSpPr>
            <p:spPr>
              <a:xfrm rot="5400000" flipH="1" flipV="1">
                <a:off x="3809472" y="5929331"/>
                <a:ext cx="571504" cy="0"/>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2" name="角丸四角形 81"/>
              <p:cNvSpPr/>
              <p:nvPr/>
            </p:nvSpPr>
            <p:spPr>
              <a:xfrm>
                <a:off x="2865573" y="5429264"/>
                <a:ext cx="2516055" cy="500067"/>
              </a:xfrm>
              <a:prstGeom prst="roundRect">
                <a:avLst/>
              </a:prstGeom>
              <a:solidFill>
                <a:schemeClr val="accent1">
                  <a:lumMod val="20000"/>
                  <a:lumOff val="80000"/>
                </a:schemeClr>
              </a:solidFill>
              <a:ln w="34925">
                <a:solidFill>
                  <a:srgbClr val="00206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3200" b="1" dirty="0">
                    <a:solidFill>
                      <a:srgbClr val="002060"/>
                    </a:solidFill>
                  </a:rPr>
                  <a:t>糖尿病疑い</a:t>
                </a:r>
                <a:endParaRPr lang="ja-JP" altLang="en-US" sz="3200" b="1" baseline="30000" dirty="0">
                  <a:solidFill>
                    <a:srgbClr val="002060"/>
                  </a:solidFill>
                </a:endParaRPr>
              </a:p>
            </p:txBody>
          </p:sp>
        </p:grpSp>
        <p:sp>
          <p:nvSpPr>
            <p:cNvPr id="84" name="角丸四角形 83"/>
            <p:cNvSpPr/>
            <p:nvPr/>
          </p:nvSpPr>
          <p:spPr>
            <a:xfrm>
              <a:off x="5023677" y="4857760"/>
              <a:ext cx="2430065" cy="500067"/>
            </a:xfrm>
            <a:prstGeom prst="roundRect">
              <a:avLst/>
            </a:prstGeom>
            <a:solidFill>
              <a:srgbClr val="6600FF"/>
            </a:solidFill>
            <a:ln w="1270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3200" b="1" dirty="0">
                  <a:solidFill>
                    <a:prstClr val="white"/>
                  </a:solidFill>
                </a:rPr>
                <a:t>糖 尿 病</a:t>
              </a:r>
              <a:endParaRPr lang="ja-JP" altLang="en-US" sz="3200" b="1" baseline="30000" dirty="0">
                <a:solidFill>
                  <a:prstClr val="white"/>
                </a:solidFill>
              </a:endParaRPr>
            </a:p>
          </p:txBody>
        </p:sp>
        <p:cxnSp>
          <p:nvCxnSpPr>
            <p:cNvPr id="94" name="直線コネクタ 93"/>
            <p:cNvCxnSpPr/>
            <p:nvPr/>
          </p:nvCxnSpPr>
          <p:spPr>
            <a:xfrm rot="5400000" flipH="1" flipV="1">
              <a:off x="4693542" y="3758210"/>
              <a:ext cx="517529" cy="5160"/>
            </a:xfrm>
            <a:prstGeom prst="line">
              <a:avLst/>
            </a:prstGeom>
            <a:ln w="38100">
              <a:solidFill>
                <a:srgbClr val="0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4167221" y="3357562"/>
              <a:ext cx="1571890" cy="428628"/>
            </a:xfrm>
            <a:prstGeom prst="rect">
              <a:avLst/>
            </a:prstGeom>
            <a:solidFill>
              <a:srgbClr val="FF0000"/>
            </a:solidFill>
            <a:ln w="1905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prstClr val="white"/>
                  </a:solidFill>
                </a:rPr>
                <a:t>再検査</a:t>
              </a:r>
            </a:p>
          </p:txBody>
        </p:sp>
        <p:sp>
          <p:nvSpPr>
            <p:cNvPr id="12316" name="テキスト ボックス 33"/>
            <p:cNvSpPr txBox="1">
              <a:spLocks noChangeArrowheads="1"/>
            </p:cNvSpPr>
            <p:nvPr/>
          </p:nvSpPr>
          <p:spPr bwMode="auto">
            <a:xfrm>
              <a:off x="3027100" y="3111341"/>
              <a:ext cx="444566" cy="24622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dirty="0">
                  <a:solidFill>
                    <a:prstClr val="black"/>
                  </a:solidFill>
                  <a:latin typeface="HGｺﾞｼｯｸM" pitchFamily="49" charset="-128"/>
                  <a:ea typeface="HGｺﾞｼｯｸM" pitchFamily="49" charset="-128"/>
                  <a:cs typeface="Arial" pitchFamily="34" charset="0"/>
                </a:rPr>
                <a:t>有り</a:t>
              </a:r>
            </a:p>
          </p:txBody>
        </p:sp>
        <p:sp>
          <p:nvSpPr>
            <p:cNvPr id="12317" name="テキスト ボックス 33"/>
            <p:cNvSpPr txBox="1">
              <a:spLocks noChangeArrowheads="1"/>
            </p:cNvSpPr>
            <p:nvPr/>
          </p:nvSpPr>
          <p:spPr bwMode="auto">
            <a:xfrm>
              <a:off x="4381496" y="3111341"/>
              <a:ext cx="444566" cy="24622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dirty="0">
                  <a:solidFill>
                    <a:prstClr val="black"/>
                  </a:solidFill>
                  <a:latin typeface="HGｺﾞｼｯｸM" pitchFamily="49" charset="-128"/>
                  <a:ea typeface="HGｺﾞｼｯｸM" pitchFamily="49" charset="-128"/>
                  <a:cs typeface="Arial" pitchFamily="34" charset="0"/>
                </a:rPr>
                <a:t>無し</a:t>
              </a:r>
            </a:p>
          </p:txBody>
        </p:sp>
        <p:cxnSp>
          <p:nvCxnSpPr>
            <p:cNvPr id="110" name="直線コネクタ 109"/>
            <p:cNvCxnSpPr/>
            <p:nvPr/>
          </p:nvCxnSpPr>
          <p:spPr>
            <a:xfrm rot="5400000" flipH="1" flipV="1">
              <a:off x="7741275" y="2358951"/>
              <a:ext cx="998545" cy="1719"/>
            </a:xfrm>
            <a:prstGeom prst="line">
              <a:avLst/>
            </a:prstGeom>
            <a:ln w="38100">
              <a:solidFill>
                <a:srgbClr val="000000"/>
              </a:solidFill>
              <a:headEnd type="stealth" w="lg" len="lg"/>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7249088" y="1500174"/>
              <a:ext cx="1989798" cy="642942"/>
            </a:xfrm>
            <a:prstGeom prst="roundRect">
              <a:avLst/>
            </a:prstGeom>
            <a:solidFill>
              <a:schemeClr val="bg1"/>
            </a:solidFill>
            <a:ln w="34925">
              <a:solidFill>
                <a:srgbClr val="0070C0"/>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altLang="ja-JP" b="1" dirty="0">
                  <a:solidFill>
                    <a:srgbClr val="000000"/>
                  </a:solidFill>
                </a:rPr>
                <a:t>HbA1c</a:t>
              </a:r>
              <a:r>
                <a:rPr lang="ja-JP" altLang="en-US" b="1" dirty="0">
                  <a:solidFill>
                    <a:srgbClr val="000000"/>
                  </a:solidFill>
                </a:rPr>
                <a:t>のみ</a:t>
              </a:r>
              <a:endParaRPr lang="en-US" altLang="ja-JP" b="1" dirty="0">
                <a:solidFill>
                  <a:srgbClr val="000000"/>
                </a:solidFill>
              </a:endParaRPr>
            </a:p>
            <a:p>
              <a:pPr algn="ctr">
                <a:defRPr/>
              </a:pPr>
              <a:r>
                <a:rPr lang="ja-JP" altLang="en-US" b="1" dirty="0">
                  <a:solidFill>
                    <a:srgbClr val="000000"/>
                  </a:solidFill>
                </a:rPr>
                <a:t>糖尿病型</a:t>
              </a:r>
              <a:endParaRPr lang="en-US" altLang="ja-JP" b="1" dirty="0">
                <a:solidFill>
                  <a:srgbClr val="000000"/>
                </a:solidFill>
              </a:endParaRPr>
            </a:p>
          </p:txBody>
        </p:sp>
        <p:cxnSp>
          <p:nvCxnSpPr>
            <p:cNvPr id="114" name="直線コネクタ 113"/>
            <p:cNvCxnSpPr/>
            <p:nvPr/>
          </p:nvCxnSpPr>
          <p:spPr>
            <a:xfrm rot="5400000" flipH="1" flipV="1">
              <a:off x="7982643" y="3757483"/>
              <a:ext cx="517529" cy="3440"/>
            </a:xfrm>
            <a:prstGeom prst="line">
              <a:avLst/>
            </a:prstGeom>
            <a:ln w="38100">
              <a:solidFill>
                <a:srgbClr val="0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6959839" y="2857496"/>
              <a:ext cx="2764026" cy="928695"/>
            </a:xfrm>
            <a:prstGeom prst="rect">
              <a:avLst/>
            </a:prstGeom>
            <a:solidFill>
              <a:srgbClr val="FF0000"/>
            </a:solidFill>
            <a:ln w="1905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prstClr val="white"/>
                  </a:solidFill>
                </a:rPr>
                <a:t>再検査</a:t>
              </a:r>
              <a:endParaRPr lang="en-US" altLang="ja-JP" sz="2800" b="1" dirty="0">
                <a:solidFill>
                  <a:prstClr val="white"/>
                </a:solidFill>
              </a:endParaRPr>
            </a:p>
            <a:p>
              <a:pPr algn="ctr">
                <a:defRPr/>
              </a:pPr>
              <a:r>
                <a:rPr lang="ja-JP" altLang="en-US" sz="2000" b="1" dirty="0">
                  <a:solidFill>
                    <a:prstClr val="white"/>
                  </a:solidFill>
                </a:rPr>
                <a:t>（血糖検査は必須）</a:t>
              </a:r>
            </a:p>
          </p:txBody>
        </p:sp>
      </p:grpSp>
      <p:sp>
        <p:nvSpPr>
          <p:cNvPr id="59" name="テキスト ボックス 58"/>
          <p:cNvSpPr txBox="1"/>
          <p:nvPr/>
        </p:nvSpPr>
        <p:spPr>
          <a:xfrm>
            <a:off x="85725" y="5618163"/>
            <a:ext cx="2244204" cy="430887"/>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a:spAutoFit/>
          </a:bodyPr>
          <a:lstStyle/>
          <a:p>
            <a:pPr>
              <a:defRPr/>
            </a:pPr>
            <a:r>
              <a:rPr lang="en-US" altLang="ja-JP" b="1" baseline="30000" dirty="0">
                <a:solidFill>
                  <a:prstClr val="black"/>
                </a:solidFill>
                <a:cs typeface="Arial" pitchFamily="34" charset="0"/>
              </a:rPr>
              <a:t>※</a:t>
            </a:r>
            <a:r>
              <a:rPr lang="en-US" altLang="ja-JP" sz="1400" b="1" dirty="0">
                <a:solidFill>
                  <a:prstClr val="black"/>
                </a:solidFill>
                <a:cs typeface="Arial" pitchFamily="34" charset="0"/>
              </a:rPr>
              <a:t> HbA1c</a:t>
            </a:r>
            <a:r>
              <a:rPr lang="ja-JP" altLang="en-US" sz="1400" b="1" dirty="0">
                <a:solidFill>
                  <a:prstClr val="black"/>
                </a:solidFill>
                <a:cs typeface="Arial" pitchFamily="34" charset="0"/>
              </a:rPr>
              <a:t>は</a:t>
            </a:r>
            <a:r>
              <a:rPr lang="en-US" altLang="ja-JP" sz="1400" b="1" dirty="0">
                <a:solidFill>
                  <a:prstClr val="black"/>
                </a:solidFill>
                <a:cs typeface="Arial" pitchFamily="34" charset="0"/>
              </a:rPr>
              <a:t>JDS</a:t>
            </a:r>
            <a:r>
              <a:rPr lang="ja-JP" altLang="en-US" sz="1400" b="1" dirty="0">
                <a:solidFill>
                  <a:prstClr val="black"/>
                </a:solidFill>
                <a:cs typeface="Arial" pitchFamily="34" charset="0"/>
              </a:rPr>
              <a:t>値に</a:t>
            </a:r>
            <a:r>
              <a:rPr lang="en-US" altLang="ja-JP" sz="1400" b="1" dirty="0">
                <a:solidFill>
                  <a:prstClr val="black"/>
                </a:solidFill>
                <a:cs typeface="Arial" pitchFamily="34" charset="0"/>
              </a:rPr>
              <a:t>0.4</a:t>
            </a:r>
            <a:r>
              <a:rPr lang="ja-JP" altLang="en-US" sz="1400" b="1" dirty="0">
                <a:solidFill>
                  <a:prstClr val="black"/>
                </a:solidFill>
                <a:cs typeface="Arial" pitchFamily="34" charset="0"/>
              </a:rPr>
              <a:t>％を</a:t>
            </a:r>
            <a:endParaRPr lang="en-US" altLang="ja-JP" sz="1400" b="1" dirty="0">
              <a:solidFill>
                <a:prstClr val="black"/>
              </a:solidFill>
              <a:cs typeface="Arial" pitchFamily="34" charset="0"/>
            </a:endParaRPr>
          </a:p>
          <a:p>
            <a:pPr>
              <a:defRPr/>
            </a:pPr>
            <a:r>
              <a:rPr lang="ja-JP" altLang="en-US" sz="1400" b="1" dirty="0">
                <a:solidFill>
                  <a:prstClr val="black"/>
                </a:solidFill>
                <a:cs typeface="Arial" pitchFamily="34" charset="0"/>
              </a:rPr>
              <a:t>加えた値で表記する</a:t>
            </a:r>
            <a:endParaRPr lang="ja-JP" altLang="en-US" b="1" dirty="0">
              <a:solidFill>
                <a:prstClr val="black"/>
              </a:solidFill>
              <a:cs typeface="Arial" pitchFamily="34" charset="0"/>
            </a:endParaRPr>
          </a:p>
        </p:txBody>
      </p:sp>
      <p:sp>
        <p:nvSpPr>
          <p:cNvPr id="56" name="正方形/長方形 55"/>
          <p:cNvSpPr/>
          <p:nvPr/>
        </p:nvSpPr>
        <p:spPr>
          <a:xfrm>
            <a:off x="5257800" y="6557039"/>
            <a:ext cx="3724275" cy="338137"/>
          </a:xfrm>
          <a:prstGeom prst="rect">
            <a:avLst/>
          </a:prstGeom>
        </p:spPr>
        <p:txBody>
          <a:bodyPr wrap="none">
            <a:spAutoFit/>
          </a:bodyPr>
          <a:lstStyle/>
          <a:p>
            <a:r>
              <a:rPr lang="en-US" altLang="ja-JP" sz="1600">
                <a:solidFill>
                  <a:prstClr val="black"/>
                </a:solidFill>
                <a:latin typeface="ＭＳ Ｐゴシック" pitchFamily="50" charset="-128"/>
              </a:rPr>
              <a:t>(</a:t>
            </a:r>
            <a:r>
              <a:rPr lang="ja-JP" altLang="en-US" sz="1600">
                <a:solidFill>
                  <a:prstClr val="black"/>
                </a:solidFill>
                <a:latin typeface="ＭＳ Ｐゴシック" pitchFamily="50" charset="-128"/>
              </a:rPr>
              <a:t>糖尿病</a:t>
            </a:r>
            <a:r>
              <a:rPr lang="en-US" altLang="ja-JP" sz="1600">
                <a:solidFill>
                  <a:prstClr val="black"/>
                </a:solidFill>
                <a:latin typeface="ＭＳ Ｐゴシック" pitchFamily="50" charset="-128"/>
              </a:rPr>
              <a:t>53(6):450-467,2010</a:t>
            </a:r>
            <a:r>
              <a:rPr lang="ja-JP" altLang="en-US" sz="1600">
                <a:solidFill>
                  <a:prstClr val="black"/>
                </a:solidFill>
                <a:latin typeface="ＭＳ Ｐゴシック" pitchFamily="50" charset="-128"/>
              </a:rPr>
              <a:t>より一部改変</a:t>
            </a:r>
            <a:r>
              <a:rPr lang="en-US" altLang="ja-JP" sz="1600">
                <a:solidFill>
                  <a:prstClr val="black"/>
                </a:solidFill>
                <a:latin typeface="ＭＳ Ｐゴシック" pitchFamily="50" charset="-128"/>
              </a:rPr>
              <a:t>)</a:t>
            </a:r>
            <a:endParaRPr lang="ja-JP" altLang="en-US" sz="1600">
              <a:solidFill>
                <a:prstClr val="black"/>
              </a:solidFill>
              <a:latin typeface="Calibri" pitchFamily="34" charset="0"/>
            </a:endParaRPr>
          </a:p>
        </p:txBody>
      </p:sp>
    </p:spTree>
    <p:extLst>
      <p:ext uri="{BB962C8B-B14F-4D97-AF65-F5344CB8AC3E}">
        <p14:creationId xmlns:p14="http://schemas.microsoft.com/office/powerpoint/2010/main" val="41840577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48064" y="6309320"/>
            <a:ext cx="3456384" cy="369332"/>
          </a:xfrm>
          <a:prstGeom prst="rect">
            <a:avLst/>
          </a:prstGeom>
          <a:noFill/>
          <a:ln>
            <a:noFill/>
          </a:ln>
        </p:spPr>
        <p:txBody>
          <a:bodyPr wrap="square" rtlCol="0">
            <a:spAutoFit/>
          </a:bodyPr>
          <a:lstStyle/>
          <a:p>
            <a:r>
              <a:rPr kumimoji="1" lang="en-US" altLang="ja-JP" i="1" dirty="0">
                <a:solidFill>
                  <a:schemeClr val="accent6">
                    <a:lumMod val="20000"/>
                    <a:lumOff val="80000"/>
                  </a:schemeClr>
                </a:solidFill>
                <a:latin typeface="Times New Roman" pitchFamily="18" charset="0"/>
                <a:cs typeface="Times New Roman" pitchFamily="18" charset="0"/>
              </a:rPr>
              <a:t>Nagoya City West Medical Center</a:t>
            </a:r>
            <a:endParaRPr kumimoji="1" lang="ja-JP" altLang="en-US" i="1" dirty="0">
              <a:solidFill>
                <a:schemeClr val="accent6">
                  <a:lumMod val="20000"/>
                  <a:lumOff val="80000"/>
                </a:schemeClr>
              </a:solidFill>
              <a:latin typeface="Times New Roman" pitchFamily="18" charset="0"/>
              <a:cs typeface="Times New Roman" pitchFamily="18" charset="0"/>
            </a:endParaRPr>
          </a:p>
        </p:txBody>
      </p:sp>
      <p:cxnSp>
        <p:nvCxnSpPr>
          <p:cNvPr id="5" name="直線コネクタ 4"/>
          <p:cNvCxnSpPr>
            <a:endCxn id="4" idx="1"/>
          </p:cNvCxnSpPr>
          <p:nvPr/>
        </p:nvCxnSpPr>
        <p:spPr>
          <a:xfrm flipV="1">
            <a:off x="0" y="6493986"/>
            <a:ext cx="5148064" cy="3135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388424" y="6525344"/>
            <a:ext cx="755576"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グラフ 8"/>
          <p:cNvGraphicFramePr/>
          <p:nvPr>
            <p:extLst/>
          </p:nvPr>
        </p:nvGraphicFramePr>
        <p:xfrm>
          <a:off x="-1188640" y="0"/>
          <a:ext cx="1157503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2871398" y="692696"/>
            <a:ext cx="3672408" cy="914400"/>
          </a:xfrm>
          <a:prstGeom prst="roundRect">
            <a:avLst/>
          </a:prstGeom>
          <a:solidFill>
            <a:srgbClr val="FFFF99"/>
          </a:solidFill>
          <a:scene3d>
            <a:camera prst="perspectiveLeft">
              <a:rot lat="0" lon="600000" rev="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effectLst>
                  <a:outerShdw blurRad="38100" dist="38100" dir="2700000" algn="tl">
                    <a:srgbClr val="000000">
                      <a:alpha val="43137"/>
                    </a:srgbClr>
                  </a:outerShdw>
                </a:effectLst>
              </a:rPr>
              <a:t>糖尿病の治療</a:t>
            </a:r>
          </a:p>
        </p:txBody>
      </p:sp>
      <p:sp>
        <p:nvSpPr>
          <p:cNvPr id="11" name="テキスト ボックス 1"/>
          <p:cNvSpPr txBox="1"/>
          <p:nvPr/>
        </p:nvSpPr>
        <p:spPr>
          <a:xfrm>
            <a:off x="3702294" y="2348880"/>
            <a:ext cx="1872208" cy="5760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3600" b="1" dirty="0">
                <a:effectLst>
                  <a:outerShdw blurRad="38100" dist="38100" dir="2700000" algn="tl">
                    <a:srgbClr val="000000">
                      <a:alpha val="43137"/>
                    </a:srgbClr>
                  </a:outerShdw>
                </a:effectLst>
              </a:rPr>
              <a:t>薬物療法</a:t>
            </a:r>
          </a:p>
        </p:txBody>
      </p:sp>
      <p:pic>
        <p:nvPicPr>
          <p:cNvPr id="1026" name="Picture 2" descr="C:\Users\admin\AppData\Local\Microsoft\Windows\Temporary Internet Files\Content.IE5\3QYD50M9\MP9004484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365443"/>
            <a:ext cx="2915816" cy="19438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admin\AppData\Local\Microsoft\Windows\Temporary Internet Files\Content.IE5\Q5OCWYKZ\MC9004121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636912"/>
            <a:ext cx="1758950" cy="19875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AppData\Local\Microsoft\Windows\Temporary Internet Files\Content.IE5\XGOYDJ32\MC9002152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668" y="1739365"/>
            <a:ext cx="1551942" cy="12190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コネクタ 13"/>
          <p:cNvCxnSpPr/>
          <p:nvPr/>
        </p:nvCxnSpPr>
        <p:spPr>
          <a:xfrm flipV="1">
            <a:off x="642660" y="6541023"/>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0072873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1" y="2080683"/>
            <a:ext cx="2808312" cy="5562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b="1" dirty="0">
                <a:solidFill>
                  <a:prstClr val="white"/>
                </a:solidFill>
                <a:latin typeface="HGSｺﾞｼｯｸM" pitchFamily="50" charset="-128"/>
                <a:ea typeface="HGSｺﾞｼｯｸM" pitchFamily="50" charset="-128"/>
              </a:rPr>
              <a:t>エネルギーとなる</a:t>
            </a:r>
            <a:endParaRPr lang="en-US" altLang="ja-JP" sz="2400" b="1" dirty="0">
              <a:solidFill>
                <a:prstClr val="white"/>
              </a:solidFill>
              <a:latin typeface="HGSｺﾞｼｯｸM" pitchFamily="50" charset="-128"/>
              <a:ea typeface="HGSｺﾞｼｯｸM" pitchFamily="50" charset="-128"/>
            </a:endParaRPr>
          </a:p>
        </p:txBody>
      </p:sp>
      <p:sp>
        <p:nvSpPr>
          <p:cNvPr id="7" name="角丸四角形 6"/>
          <p:cNvSpPr/>
          <p:nvPr/>
        </p:nvSpPr>
        <p:spPr>
          <a:xfrm>
            <a:off x="3752279" y="1700809"/>
            <a:ext cx="180020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ja-JP" altLang="en-US" sz="2400" b="1" dirty="0">
                <a:solidFill>
                  <a:prstClr val="black"/>
                </a:solidFill>
                <a:latin typeface="HGSｺﾞｼｯｸM" pitchFamily="50" charset="-128"/>
                <a:ea typeface="HGSｺﾞｼｯｸM" pitchFamily="50" charset="-128"/>
              </a:rPr>
              <a:t>炭水化物</a:t>
            </a:r>
            <a:endParaRPr lang="en-US" altLang="ja-JP" sz="2400" b="1" dirty="0">
              <a:solidFill>
                <a:prstClr val="black"/>
              </a:solidFill>
              <a:latin typeface="HGSｺﾞｼｯｸM" pitchFamily="50" charset="-128"/>
              <a:ea typeface="HGSｺﾞｼｯｸM" pitchFamily="50" charset="-128"/>
            </a:endParaRPr>
          </a:p>
        </p:txBody>
      </p:sp>
      <p:sp>
        <p:nvSpPr>
          <p:cNvPr id="14" name="角丸四角形 13"/>
          <p:cNvSpPr/>
          <p:nvPr/>
        </p:nvSpPr>
        <p:spPr>
          <a:xfrm>
            <a:off x="3752279" y="2473555"/>
            <a:ext cx="180020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ja-JP" altLang="en-US" sz="2400" b="1" dirty="0">
                <a:solidFill>
                  <a:prstClr val="black"/>
                </a:solidFill>
                <a:latin typeface="HGSｺﾞｼｯｸM" pitchFamily="50" charset="-128"/>
                <a:ea typeface="HGSｺﾞｼｯｸM" pitchFamily="50" charset="-128"/>
              </a:rPr>
              <a:t>脂質</a:t>
            </a:r>
            <a:endParaRPr lang="en-US" altLang="ja-JP" sz="2400" b="1" dirty="0">
              <a:solidFill>
                <a:prstClr val="black"/>
              </a:solidFill>
              <a:latin typeface="HGSｺﾞｼｯｸM" pitchFamily="50" charset="-128"/>
              <a:ea typeface="HGSｺﾞｼｯｸM" pitchFamily="50" charset="-128"/>
            </a:endParaRPr>
          </a:p>
        </p:txBody>
      </p:sp>
      <p:sp>
        <p:nvSpPr>
          <p:cNvPr id="15" name="角丸四角形 14"/>
          <p:cNvSpPr/>
          <p:nvPr/>
        </p:nvSpPr>
        <p:spPr>
          <a:xfrm>
            <a:off x="3752279" y="3284984"/>
            <a:ext cx="180020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ja-JP" altLang="en-US" sz="2400" b="1" dirty="0">
                <a:solidFill>
                  <a:prstClr val="black"/>
                </a:solidFill>
                <a:latin typeface="HGSｺﾞｼｯｸM" pitchFamily="50" charset="-128"/>
                <a:ea typeface="HGSｺﾞｼｯｸM" pitchFamily="50" charset="-128"/>
              </a:rPr>
              <a:t>たんぱく質</a:t>
            </a:r>
            <a:endParaRPr lang="en-US" altLang="ja-JP" sz="2400" b="1" dirty="0">
              <a:solidFill>
                <a:prstClr val="black"/>
              </a:solidFill>
              <a:latin typeface="HGSｺﾞｼｯｸM" pitchFamily="50" charset="-128"/>
              <a:ea typeface="HGSｺﾞｼｯｸM" pitchFamily="50" charset="-128"/>
            </a:endParaRPr>
          </a:p>
        </p:txBody>
      </p:sp>
      <p:sp>
        <p:nvSpPr>
          <p:cNvPr id="16" name="角丸四角形 15"/>
          <p:cNvSpPr/>
          <p:nvPr/>
        </p:nvSpPr>
        <p:spPr>
          <a:xfrm>
            <a:off x="3752279" y="4113528"/>
            <a:ext cx="180020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ja-JP" altLang="en-US" sz="2400" b="1" dirty="0">
                <a:solidFill>
                  <a:prstClr val="black"/>
                </a:solidFill>
                <a:latin typeface="HGSｺﾞｼｯｸM" pitchFamily="50" charset="-128"/>
                <a:ea typeface="HGSｺﾞｼｯｸM" pitchFamily="50" charset="-128"/>
              </a:rPr>
              <a:t>ミネラル</a:t>
            </a:r>
            <a:endParaRPr lang="en-US" altLang="ja-JP" sz="2400" b="1" dirty="0">
              <a:solidFill>
                <a:prstClr val="black"/>
              </a:solidFill>
              <a:latin typeface="HGSｺﾞｼｯｸM" pitchFamily="50" charset="-128"/>
              <a:ea typeface="HGSｺﾞｼｯｸM" pitchFamily="50" charset="-128"/>
            </a:endParaRPr>
          </a:p>
        </p:txBody>
      </p:sp>
      <p:sp>
        <p:nvSpPr>
          <p:cNvPr id="17" name="角丸四角形 16"/>
          <p:cNvSpPr/>
          <p:nvPr/>
        </p:nvSpPr>
        <p:spPr>
          <a:xfrm>
            <a:off x="3752279" y="5013176"/>
            <a:ext cx="180020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ja-JP" altLang="en-US" sz="2400" b="1" dirty="0">
                <a:solidFill>
                  <a:prstClr val="black"/>
                </a:solidFill>
                <a:latin typeface="HGSｺﾞｼｯｸM" pitchFamily="50" charset="-128"/>
                <a:ea typeface="HGSｺﾞｼｯｸM" pitchFamily="50" charset="-128"/>
              </a:rPr>
              <a:t>ビタミン</a:t>
            </a:r>
            <a:endParaRPr lang="en-US" altLang="ja-JP" sz="2400" b="1" dirty="0">
              <a:solidFill>
                <a:prstClr val="black"/>
              </a:solidFill>
              <a:latin typeface="HGSｺﾞｼｯｸM" pitchFamily="50" charset="-128"/>
              <a:ea typeface="HGSｺﾞｼｯｸM" pitchFamily="50" charset="-128"/>
            </a:endParaRPr>
          </a:p>
        </p:txBody>
      </p:sp>
      <p:sp>
        <p:nvSpPr>
          <p:cNvPr id="19" name="角丸四角形 18"/>
          <p:cNvSpPr/>
          <p:nvPr/>
        </p:nvSpPr>
        <p:spPr>
          <a:xfrm>
            <a:off x="6189011" y="4634499"/>
            <a:ext cx="2808312" cy="55622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b="1" dirty="0">
                <a:solidFill>
                  <a:prstClr val="white"/>
                </a:solidFill>
                <a:latin typeface="HGSｺﾞｼｯｸM" pitchFamily="50" charset="-128"/>
                <a:ea typeface="HGSｺﾞｼｯｸM" pitchFamily="50" charset="-128"/>
              </a:rPr>
              <a:t>体の調子を整える</a:t>
            </a:r>
            <a:endParaRPr lang="en-US" altLang="ja-JP" sz="2400" b="1" dirty="0">
              <a:solidFill>
                <a:prstClr val="white"/>
              </a:solidFill>
              <a:latin typeface="HGSｺﾞｼｯｸM" pitchFamily="50" charset="-128"/>
              <a:ea typeface="HGSｺﾞｼｯｸM" pitchFamily="50" charset="-128"/>
            </a:endParaRPr>
          </a:p>
        </p:txBody>
      </p:sp>
      <p:cxnSp>
        <p:nvCxnSpPr>
          <p:cNvPr id="5" name="直線コネクタ 4"/>
          <p:cNvCxnSpPr>
            <a:stCxn id="7" idx="1"/>
          </p:cNvCxnSpPr>
          <p:nvPr/>
        </p:nvCxnSpPr>
        <p:spPr>
          <a:xfrm flipH="1">
            <a:off x="3347864" y="1988841"/>
            <a:ext cx="4044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3347863" y="2761587"/>
            <a:ext cx="4044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306912" y="1988841"/>
            <a:ext cx="1" cy="7727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902497" y="2358797"/>
            <a:ext cx="4044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306913" y="2774225"/>
            <a:ext cx="1" cy="79879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15" idx="1"/>
          </p:cNvCxnSpPr>
          <p:nvPr/>
        </p:nvCxnSpPr>
        <p:spPr>
          <a:xfrm>
            <a:off x="3347863" y="3573016"/>
            <a:ext cx="40441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552479" y="3573016"/>
            <a:ext cx="404416"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578584" y="2774225"/>
            <a:ext cx="404416"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558182" y="2011687"/>
            <a:ext cx="404416"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5994575" y="1988946"/>
            <a:ext cx="1" cy="2412614"/>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5578584" y="4407455"/>
            <a:ext cx="40441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5564556" y="5349024"/>
            <a:ext cx="40441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5994577" y="4927637"/>
            <a:ext cx="18675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994576" y="4422479"/>
            <a:ext cx="1" cy="92654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385" name="角丸四角形吹き出し 16384"/>
          <p:cNvSpPr/>
          <p:nvPr/>
        </p:nvSpPr>
        <p:spPr>
          <a:xfrm>
            <a:off x="6522289" y="834971"/>
            <a:ext cx="2051720" cy="612648"/>
          </a:xfrm>
          <a:prstGeom prst="wedgeRoundRectCallout">
            <a:avLst>
              <a:gd name="adj1" fmla="val -98595"/>
              <a:gd name="adj2" fmla="val 118776"/>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指示エネルギーの</a:t>
            </a:r>
            <a:r>
              <a:rPr lang="en-US" altLang="ja-JP" b="1" dirty="0">
                <a:solidFill>
                  <a:prstClr val="black"/>
                </a:solidFill>
              </a:rPr>
              <a:t>50</a:t>
            </a:r>
            <a:r>
              <a:rPr lang="ja-JP" altLang="en-US" b="1" dirty="0">
                <a:solidFill>
                  <a:prstClr val="black"/>
                </a:solidFill>
              </a:rPr>
              <a:t>～</a:t>
            </a:r>
            <a:r>
              <a:rPr lang="en-US" altLang="ja-JP" b="1" dirty="0">
                <a:solidFill>
                  <a:prstClr val="black"/>
                </a:solidFill>
              </a:rPr>
              <a:t>60%</a:t>
            </a:r>
            <a:endParaRPr lang="ja-JP" altLang="en-US" b="1" dirty="0">
              <a:solidFill>
                <a:prstClr val="black"/>
              </a:solidFill>
            </a:endParaRPr>
          </a:p>
        </p:txBody>
      </p:sp>
      <p:sp>
        <p:nvSpPr>
          <p:cNvPr id="45" name="角丸四角形吹き出し 44"/>
          <p:cNvSpPr/>
          <p:nvPr/>
        </p:nvSpPr>
        <p:spPr>
          <a:xfrm>
            <a:off x="6551810" y="2467901"/>
            <a:ext cx="2445513" cy="612648"/>
          </a:xfrm>
          <a:prstGeom prst="wedgeRoundRectCallout">
            <a:avLst>
              <a:gd name="adj1" fmla="val -90013"/>
              <a:gd name="adj2" fmla="val 113883"/>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標準体重</a:t>
            </a:r>
            <a:r>
              <a:rPr lang="en-US" altLang="ja-JP" dirty="0">
                <a:solidFill>
                  <a:prstClr val="black"/>
                </a:solidFill>
              </a:rPr>
              <a:t>1kg</a:t>
            </a:r>
            <a:r>
              <a:rPr lang="ja-JP" altLang="en-US" dirty="0">
                <a:solidFill>
                  <a:prstClr val="black"/>
                </a:solidFill>
              </a:rPr>
              <a:t>あたり</a:t>
            </a:r>
            <a:r>
              <a:rPr lang="en-US" altLang="ja-JP" b="1" dirty="0">
                <a:solidFill>
                  <a:prstClr val="black"/>
                </a:solidFill>
              </a:rPr>
              <a:t>1.0</a:t>
            </a:r>
            <a:r>
              <a:rPr lang="ja-JP" altLang="en-US" b="1" dirty="0">
                <a:solidFill>
                  <a:prstClr val="black"/>
                </a:solidFill>
              </a:rPr>
              <a:t>～</a:t>
            </a:r>
            <a:r>
              <a:rPr lang="en-US" altLang="ja-JP" b="1" dirty="0">
                <a:solidFill>
                  <a:prstClr val="black"/>
                </a:solidFill>
              </a:rPr>
              <a:t>1.2g</a:t>
            </a:r>
            <a:endParaRPr lang="ja-JP" altLang="en-US" b="1" dirty="0">
              <a:solidFill>
                <a:prstClr val="black"/>
              </a:solidFill>
            </a:endParaRPr>
          </a:p>
        </p:txBody>
      </p:sp>
      <p:sp>
        <p:nvSpPr>
          <p:cNvPr id="46" name="角丸四角形吹き出し 45"/>
          <p:cNvSpPr/>
          <p:nvPr/>
        </p:nvSpPr>
        <p:spPr>
          <a:xfrm>
            <a:off x="6876256" y="1641013"/>
            <a:ext cx="2051720" cy="612648"/>
          </a:xfrm>
          <a:prstGeom prst="wedgeRoundRectCallout">
            <a:avLst>
              <a:gd name="adj1" fmla="val -113938"/>
              <a:gd name="adj2" fmla="val 106542"/>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炭水化物とたんぱく質の残り</a:t>
            </a:r>
            <a:endParaRPr lang="ja-JP" altLang="en-US" b="1" dirty="0">
              <a:solidFill>
                <a:prstClr val="black"/>
              </a:solidFill>
            </a:endParaRPr>
          </a:p>
        </p:txBody>
      </p:sp>
      <p:sp>
        <p:nvSpPr>
          <p:cNvPr id="16390" name="角丸四角形 16389"/>
          <p:cNvSpPr/>
          <p:nvPr/>
        </p:nvSpPr>
        <p:spPr>
          <a:xfrm>
            <a:off x="107505" y="2997581"/>
            <a:ext cx="3096343" cy="1077200"/>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rPr>
              <a:t>バランスのよい栄養配分が大切</a:t>
            </a:r>
          </a:p>
        </p:txBody>
      </p:sp>
      <p:pic>
        <p:nvPicPr>
          <p:cNvPr id="16391" name="Picture 2" descr="C:\Users\admin\AppData\Local\Microsoft\Windows\Temporary Internet Files\Content.IE5\X67K201W\MC9004155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352" y="4290601"/>
            <a:ext cx="2100649" cy="2021213"/>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3"/>
          <p:cNvSpPr txBox="1">
            <a:spLocks noChangeArrowheads="1"/>
          </p:cNvSpPr>
          <p:nvPr/>
        </p:nvSpPr>
        <p:spPr bwMode="auto">
          <a:xfrm>
            <a:off x="505110" y="334212"/>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0" hangingPunct="0"/>
            <a:r>
              <a:rPr lang="ja-JP" altLang="en-US" sz="4000" b="1" dirty="0">
                <a:solidFill>
                  <a:srgbClr val="FF0000"/>
                </a:solidFill>
              </a:rPr>
              <a:t>食事療法</a:t>
            </a:r>
          </a:p>
        </p:txBody>
      </p:sp>
      <p:cxnSp>
        <p:nvCxnSpPr>
          <p:cNvPr id="40" name="直線コネクタ 39"/>
          <p:cNvCxnSpPr/>
          <p:nvPr/>
        </p:nvCxnSpPr>
        <p:spPr>
          <a:xfrm flipV="1">
            <a:off x="605352"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6546945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01122" y="2495862"/>
            <a:ext cx="1944216"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身体活動</a:t>
            </a:r>
          </a:p>
        </p:txBody>
      </p:sp>
      <p:sp>
        <p:nvSpPr>
          <p:cNvPr id="8" name="角丸四角形 7"/>
          <p:cNvSpPr/>
          <p:nvPr/>
        </p:nvSpPr>
        <p:spPr>
          <a:xfrm>
            <a:off x="3707904" y="2495862"/>
            <a:ext cx="1944216" cy="914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生活活動</a:t>
            </a:r>
          </a:p>
        </p:txBody>
      </p:sp>
      <p:sp>
        <p:nvSpPr>
          <p:cNvPr id="9" name="角丸四角形 8"/>
          <p:cNvSpPr/>
          <p:nvPr/>
        </p:nvSpPr>
        <p:spPr>
          <a:xfrm>
            <a:off x="6660232" y="2483370"/>
            <a:ext cx="1944216" cy="9144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rPr>
              <a:t>運動</a:t>
            </a:r>
          </a:p>
        </p:txBody>
      </p:sp>
      <p:sp>
        <p:nvSpPr>
          <p:cNvPr id="10" name="テキスト ボックス 9"/>
          <p:cNvSpPr txBox="1"/>
          <p:nvPr/>
        </p:nvSpPr>
        <p:spPr>
          <a:xfrm>
            <a:off x="5741476" y="2568341"/>
            <a:ext cx="748923" cy="769441"/>
          </a:xfrm>
          <a:prstGeom prst="rect">
            <a:avLst/>
          </a:prstGeom>
          <a:noFill/>
        </p:spPr>
        <p:txBody>
          <a:bodyPr wrap="none" rtlCol="0">
            <a:spAutoFit/>
          </a:bodyPr>
          <a:lstStyle/>
          <a:p>
            <a:r>
              <a:rPr lang="ja-JP" altLang="en-US" sz="4400" dirty="0">
                <a:solidFill>
                  <a:prstClr val="black"/>
                </a:solidFill>
              </a:rPr>
              <a:t>＋</a:t>
            </a:r>
          </a:p>
        </p:txBody>
      </p:sp>
      <p:sp>
        <p:nvSpPr>
          <p:cNvPr id="11" name="テキスト ボックス 10"/>
          <p:cNvSpPr txBox="1"/>
          <p:nvPr/>
        </p:nvSpPr>
        <p:spPr>
          <a:xfrm>
            <a:off x="2771800" y="2582803"/>
            <a:ext cx="748923" cy="769441"/>
          </a:xfrm>
          <a:prstGeom prst="rect">
            <a:avLst/>
          </a:prstGeom>
          <a:noFill/>
        </p:spPr>
        <p:txBody>
          <a:bodyPr wrap="none" rtlCol="0">
            <a:spAutoFit/>
          </a:bodyPr>
          <a:lstStyle/>
          <a:p>
            <a:r>
              <a:rPr lang="ja-JP" altLang="en-US" sz="4400" dirty="0">
                <a:solidFill>
                  <a:prstClr val="black"/>
                </a:solidFill>
              </a:rPr>
              <a:t>＝</a:t>
            </a:r>
          </a:p>
        </p:txBody>
      </p:sp>
      <p:sp>
        <p:nvSpPr>
          <p:cNvPr id="12" name="四角形吹き出し 11"/>
          <p:cNvSpPr/>
          <p:nvPr/>
        </p:nvSpPr>
        <p:spPr>
          <a:xfrm>
            <a:off x="2051721" y="4210841"/>
            <a:ext cx="3418770" cy="1378399"/>
          </a:xfrm>
          <a:prstGeom prst="wedgeRectCallout">
            <a:avLst>
              <a:gd name="adj1" fmla="val 34952"/>
              <a:gd name="adj2" fmla="val -9867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普段の生活での身体活動</a:t>
            </a:r>
            <a:endParaRPr lang="en-US" altLang="ja-JP" sz="2000" b="1" dirty="0">
              <a:solidFill>
                <a:prstClr val="black"/>
              </a:solidFill>
            </a:endParaRPr>
          </a:p>
          <a:p>
            <a:pPr algn="ctr"/>
            <a:r>
              <a:rPr lang="ja-JP" altLang="en-US" dirty="0">
                <a:solidFill>
                  <a:prstClr val="black"/>
                </a:solidFill>
              </a:rPr>
              <a:t>（例：通勤で歩く、仕事で動く、買い物、炊事洗濯など）</a:t>
            </a:r>
          </a:p>
        </p:txBody>
      </p:sp>
      <p:sp>
        <p:nvSpPr>
          <p:cNvPr id="15" name="四角形吹き出し 14"/>
          <p:cNvSpPr/>
          <p:nvPr/>
        </p:nvSpPr>
        <p:spPr>
          <a:xfrm>
            <a:off x="5608346" y="4210841"/>
            <a:ext cx="3421989" cy="1378398"/>
          </a:xfrm>
          <a:prstGeom prst="wedgeRectCallout">
            <a:avLst>
              <a:gd name="adj1" fmla="val 18024"/>
              <a:gd name="adj2" fmla="val -98680"/>
            </a:avLst>
          </a:prstGeom>
          <a:solidFill>
            <a:srgbClr val="00B0F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健康のためなど、計画され、意図的になされた身体活動</a:t>
            </a:r>
            <a:endParaRPr lang="en-US" altLang="ja-JP" sz="2000" b="1" dirty="0">
              <a:solidFill>
                <a:prstClr val="black"/>
              </a:solidFill>
            </a:endParaRPr>
          </a:p>
          <a:p>
            <a:pPr algn="ctr"/>
            <a:r>
              <a:rPr lang="ja-JP" altLang="en-US" dirty="0">
                <a:solidFill>
                  <a:prstClr val="black"/>
                </a:solidFill>
              </a:rPr>
              <a:t>（例：ウォーキング、ジョギング、いわゆるスポーツ全般）</a:t>
            </a:r>
          </a:p>
        </p:txBody>
      </p:sp>
      <p:sp>
        <p:nvSpPr>
          <p:cNvPr id="3" name="角丸四角形吹き出し 2"/>
          <p:cNvSpPr/>
          <p:nvPr/>
        </p:nvSpPr>
        <p:spPr>
          <a:xfrm>
            <a:off x="1241884" y="1322475"/>
            <a:ext cx="2664296" cy="882388"/>
          </a:xfrm>
          <a:prstGeom prst="wedgeRoundRectCallout">
            <a:avLst>
              <a:gd name="adj1" fmla="val -39314"/>
              <a:gd name="adj2" fmla="val 82493"/>
              <a:gd name="adj3" fmla="val 16667"/>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身体活動量を増加させることが有用</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233" y="1070644"/>
            <a:ext cx="1070213" cy="1386051"/>
          </a:xfrm>
          <a:prstGeom prst="rect">
            <a:avLst/>
          </a:prstGeom>
        </p:spPr>
      </p:pic>
      <p:pic>
        <p:nvPicPr>
          <p:cNvPr id="1026" name="Picture 2" descr="C:\Users\Ryosuke Kimura\AppData\Local\Microsoft\Windows\Temporary Internet Files\Content.IE5\EFRE68NX\MC9001980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427" y="1070643"/>
            <a:ext cx="1391063" cy="141086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300388" y="241260"/>
            <a:ext cx="8568952" cy="646331"/>
          </a:xfrm>
          <a:prstGeom prst="rect">
            <a:avLst/>
          </a:prstGeom>
          <a:noFill/>
        </p:spPr>
        <p:txBody>
          <a:bodyPr wrap="square" rtlCol="0">
            <a:spAutoFit/>
          </a:bodyPr>
          <a:lstStyle/>
          <a:p>
            <a:r>
              <a:rPr kumimoji="1" lang="ja-JP" altLang="en-US" sz="3600" b="1" dirty="0">
                <a:solidFill>
                  <a:srgbClr val="FF0000"/>
                </a:solidFill>
              </a:rPr>
              <a:t>運動療法</a:t>
            </a:r>
            <a:endParaRPr lang="en-US" altLang="ja-JP" sz="3600" b="1" dirty="0">
              <a:solidFill>
                <a:srgbClr val="FF0000"/>
              </a:solidFill>
            </a:endParaRPr>
          </a:p>
        </p:txBody>
      </p:sp>
      <p:sp>
        <p:nvSpPr>
          <p:cNvPr id="18" name="正方形/長方形 17"/>
          <p:cNvSpPr/>
          <p:nvPr/>
        </p:nvSpPr>
        <p:spPr>
          <a:xfrm>
            <a:off x="2825225" y="260648"/>
            <a:ext cx="6360109" cy="707886"/>
          </a:xfrm>
          <a:prstGeom prst="rect">
            <a:avLst/>
          </a:prstGeom>
        </p:spPr>
        <p:txBody>
          <a:bodyPr wrap="square">
            <a:spAutoFit/>
          </a:bodyPr>
          <a:lstStyle/>
          <a:p>
            <a:r>
              <a:rPr lang="ja-JP" altLang="en-US" sz="2000" dirty="0"/>
              <a:t>運動はブドウ糖、脂肪酸の利用を促進し、インスリン抵抗性を改善する効果があるので重要である。</a:t>
            </a:r>
          </a:p>
        </p:txBody>
      </p:sp>
      <p:cxnSp>
        <p:nvCxnSpPr>
          <p:cNvPr id="16" name="直線コネクタ 15"/>
          <p:cNvCxnSpPr/>
          <p:nvPr/>
        </p:nvCxnSpPr>
        <p:spPr>
          <a:xfrm flipV="1">
            <a:off x="0" y="6548911"/>
            <a:ext cx="5798093" cy="3117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429758"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76520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8"/>
          <p:cNvSpPr>
            <a:spLocks noChangeArrowheads="1"/>
          </p:cNvSpPr>
          <p:nvPr/>
        </p:nvSpPr>
        <p:spPr bwMode="auto">
          <a:xfrm>
            <a:off x="1060246" y="1808019"/>
            <a:ext cx="3591333" cy="1365538"/>
          </a:xfrm>
          <a:prstGeom prst="rtTriangle">
            <a:avLst/>
          </a:prstGeom>
          <a:solidFill>
            <a:srgbClr val="00B050"/>
          </a:solidFill>
          <a:ln>
            <a:headEnd/>
            <a:tailEnd/>
          </a:ln>
        </p:spPr>
        <p:style>
          <a:lnRef idx="1">
            <a:schemeClr val="accent2"/>
          </a:lnRef>
          <a:fillRef idx="3">
            <a:schemeClr val="accent2"/>
          </a:fillRef>
          <a:effectRef idx="2">
            <a:schemeClr val="accent2"/>
          </a:effectRef>
          <a:fontRef idx="minor">
            <a:schemeClr val="lt1"/>
          </a:fontRef>
        </p:style>
        <p:txBody>
          <a:bodyPr wrap="none" lIns="0" anchor="ctr"/>
          <a:lstStyle/>
          <a:p>
            <a:pPr algn="ctr">
              <a:spcBef>
                <a:spcPct val="50000"/>
              </a:spcBef>
            </a:pPr>
            <a:r>
              <a:rPr kumimoji="0" lang="ja-JP" altLang="en-US" b="1" dirty="0">
                <a:solidFill>
                  <a:prstClr val="white"/>
                </a:solidFill>
                <a:latin typeface="ＭＳ Ｐゴシック"/>
              </a:rPr>
              <a:t>インスリン</a:t>
            </a:r>
            <a:endParaRPr kumimoji="0" lang="en-US" altLang="ja-JP" b="1" dirty="0">
              <a:solidFill>
                <a:prstClr val="white"/>
              </a:solidFill>
              <a:latin typeface="ＭＳ Ｐゴシック"/>
            </a:endParaRPr>
          </a:p>
          <a:p>
            <a:pPr algn="ctr">
              <a:spcBef>
                <a:spcPct val="50000"/>
              </a:spcBef>
            </a:pPr>
            <a:r>
              <a:rPr kumimoji="0" lang="ja-JP" altLang="en-US" b="1" dirty="0">
                <a:solidFill>
                  <a:prstClr val="white"/>
                </a:solidFill>
                <a:latin typeface="ＭＳ Ｐゴシック"/>
              </a:rPr>
              <a:t>分泌能低下</a:t>
            </a:r>
          </a:p>
        </p:txBody>
      </p:sp>
      <p:sp>
        <p:nvSpPr>
          <p:cNvPr id="8199" name="AutoShape 9"/>
          <p:cNvSpPr>
            <a:spLocks noChangeArrowheads="1"/>
          </p:cNvSpPr>
          <p:nvPr/>
        </p:nvSpPr>
        <p:spPr bwMode="auto">
          <a:xfrm flipH="1" flipV="1">
            <a:off x="1017158" y="1328064"/>
            <a:ext cx="3616438" cy="1162724"/>
          </a:xfrm>
          <a:prstGeom prst="rtTriangle">
            <a:avLst/>
          </a:prstGeom>
          <a:solidFill>
            <a:srgbClr val="FF00FF"/>
          </a:solidFill>
          <a:ln>
            <a:headEnd/>
            <a:tailEnd/>
          </a:ln>
        </p:spPr>
        <p:style>
          <a:lnRef idx="1">
            <a:schemeClr val="accent6"/>
          </a:lnRef>
          <a:fillRef idx="3">
            <a:schemeClr val="accent6"/>
          </a:fillRef>
          <a:effectRef idx="2">
            <a:schemeClr val="accent6"/>
          </a:effectRef>
          <a:fontRef idx="minor">
            <a:schemeClr val="lt1"/>
          </a:fontRef>
        </p:style>
        <p:txBody>
          <a:bodyPr rot="10800000" wrap="none" lIns="0" tIns="0" rIns="0" bIns="0"/>
          <a:lstStyle/>
          <a:p>
            <a:pPr algn="r"/>
            <a:r>
              <a:rPr kumimoji="0" lang="ja-JP" altLang="en-US" sz="2000" b="1" dirty="0">
                <a:solidFill>
                  <a:prstClr val="white"/>
                </a:solidFill>
                <a:latin typeface="ＭＳ Ｐゴシック"/>
              </a:rPr>
              <a:t>インスリン抵抗性</a:t>
            </a:r>
          </a:p>
          <a:p>
            <a:pPr algn="r"/>
            <a:r>
              <a:rPr kumimoji="0" lang="ja-JP" altLang="en-US" sz="2000" b="1" dirty="0">
                <a:solidFill>
                  <a:prstClr val="white"/>
                </a:solidFill>
                <a:latin typeface="ＭＳ Ｐゴシック"/>
              </a:rPr>
              <a:t>増大</a:t>
            </a:r>
          </a:p>
        </p:txBody>
      </p:sp>
      <p:sp>
        <p:nvSpPr>
          <p:cNvPr id="8200" name="AutoShape 10"/>
          <p:cNvSpPr>
            <a:spLocks noChangeArrowheads="1"/>
          </p:cNvSpPr>
          <p:nvPr/>
        </p:nvSpPr>
        <p:spPr bwMode="auto">
          <a:xfrm>
            <a:off x="2678941" y="2033910"/>
            <a:ext cx="304897" cy="360040"/>
          </a:xfrm>
          <a:prstGeom prst="plus">
            <a:avLst>
              <a:gd name="adj" fmla="val 39236"/>
            </a:avLst>
          </a:prstGeom>
          <a:solidFill>
            <a:srgbClr val="FF0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spcBef>
                <a:spcPct val="50000"/>
              </a:spcBef>
            </a:pPr>
            <a:endParaRPr kumimoji="0" lang="ja-JP" altLang="en-US" dirty="0">
              <a:solidFill>
                <a:srgbClr val="FF0000"/>
              </a:solidFill>
            </a:endParaRPr>
          </a:p>
        </p:txBody>
      </p:sp>
      <p:sp>
        <p:nvSpPr>
          <p:cNvPr id="8201" name="Oval 11"/>
          <p:cNvSpPr>
            <a:spLocks noChangeArrowheads="1"/>
          </p:cNvSpPr>
          <p:nvPr/>
        </p:nvSpPr>
        <p:spPr bwMode="auto">
          <a:xfrm>
            <a:off x="1017159" y="3778771"/>
            <a:ext cx="3616438" cy="633586"/>
          </a:xfrm>
          <a:prstGeom prst="ellipse">
            <a:avLst/>
          </a:prstGeom>
          <a:solidFill>
            <a:srgbClr val="FFFF99"/>
          </a:solidFill>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spcBef>
                <a:spcPct val="50000"/>
              </a:spcBef>
            </a:pPr>
            <a:r>
              <a:rPr kumimoji="0" lang="ja-JP" altLang="en-US" b="1" dirty="0">
                <a:solidFill>
                  <a:prstClr val="black"/>
                </a:solidFill>
                <a:latin typeface="ＭＳ Ｐゴシック"/>
              </a:rPr>
              <a:t>インスリン作用不足</a:t>
            </a:r>
          </a:p>
        </p:txBody>
      </p:sp>
      <p:sp>
        <p:nvSpPr>
          <p:cNvPr id="8202" name="Line 12"/>
          <p:cNvSpPr>
            <a:spLocks noChangeShapeType="1"/>
          </p:cNvSpPr>
          <p:nvPr/>
        </p:nvSpPr>
        <p:spPr bwMode="auto">
          <a:xfrm>
            <a:off x="2809174" y="3278444"/>
            <a:ext cx="0" cy="500327"/>
          </a:xfrm>
          <a:prstGeom prst="line">
            <a:avLst/>
          </a:prstGeom>
          <a:noFill/>
          <a:ln w="101600">
            <a:solidFill>
              <a:srgbClr val="FF0000"/>
            </a:solidFill>
            <a:round/>
            <a:headEnd/>
            <a:tailEnd type="triangle" w="med" len="med"/>
          </a:ln>
          <a:effectLst>
            <a:outerShdw blurRad="50800" dist="508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sp>
        <p:nvSpPr>
          <p:cNvPr id="8204" name="Rectangle 14"/>
          <p:cNvSpPr>
            <a:spLocks noChangeArrowheads="1"/>
          </p:cNvSpPr>
          <p:nvPr/>
        </p:nvSpPr>
        <p:spPr bwMode="auto">
          <a:xfrm>
            <a:off x="1247775" y="5507038"/>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6" name="Rectangle 16"/>
          <p:cNvSpPr>
            <a:spLocks noChangeArrowheads="1"/>
          </p:cNvSpPr>
          <p:nvPr/>
        </p:nvSpPr>
        <p:spPr bwMode="auto">
          <a:xfrm>
            <a:off x="1304925" y="5867400"/>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8" name="Rectangle 18"/>
          <p:cNvSpPr>
            <a:spLocks noChangeArrowheads="1"/>
          </p:cNvSpPr>
          <p:nvPr/>
        </p:nvSpPr>
        <p:spPr bwMode="auto">
          <a:xfrm>
            <a:off x="2249488" y="2297113"/>
            <a:ext cx="606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kumimoji="0" lang="ja-JP" altLang="en-US" dirty="0">
              <a:solidFill>
                <a:prstClr val="black"/>
              </a:solidFill>
            </a:endParaRPr>
          </a:p>
        </p:txBody>
      </p:sp>
      <p:sp>
        <p:nvSpPr>
          <p:cNvPr id="8209" name="AutoShape 20"/>
          <p:cNvSpPr>
            <a:spLocks noChangeArrowheads="1"/>
          </p:cNvSpPr>
          <p:nvPr/>
        </p:nvSpPr>
        <p:spPr bwMode="auto">
          <a:xfrm>
            <a:off x="1017159" y="4958546"/>
            <a:ext cx="3616438" cy="1411882"/>
          </a:xfrm>
          <a:prstGeom prst="roundRect">
            <a:avLst>
              <a:gd name="adj" fmla="val 16667"/>
            </a:avLst>
          </a:prstGeom>
          <a:solidFill>
            <a:srgbClr val="FFCC00"/>
          </a:solidFill>
          <a:ln>
            <a:headEnd/>
            <a:tailEnd/>
          </a:ln>
        </p:spPr>
        <p:style>
          <a:lnRef idx="1">
            <a:schemeClr val="accent5"/>
          </a:lnRef>
          <a:fillRef idx="3">
            <a:schemeClr val="accent5"/>
          </a:fillRef>
          <a:effectRef idx="2">
            <a:schemeClr val="accent5"/>
          </a:effectRef>
          <a:fontRef idx="minor">
            <a:schemeClr val="lt1"/>
          </a:fontRef>
        </p:style>
        <p:txBody>
          <a:bodyPr vert="eaVert" wrap="none" anchor="ctr"/>
          <a:lstStyle/>
          <a:p>
            <a:pPr algn="ctr">
              <a:spcBef>
                <a:spcPct val="50000"/>
              </a:spcBef>
            </a:pPr>
            <a:endParaRPr kumimoji="0" lang="ja-JP" altLang="en-US" b="1" dirty="0">
              <a:solidFill>
                <a:prstClr val="white"/>
              </a:solidFill>
              <a:latin typeface="ＭＳ Ｐゴシック"/>
            </a:endParaRPr>
          </a:p>
          <a:p>
            <a:pPr algn="ctr">
              <a:spcBef>
                <a:spcPct val="50000"/>
              </a:spcBef>
            </a:pPr>
            <a:endParaRPr kumimoji="0" lang="ja-JP" altLang="en-US" b="1" dirty="0">
              <a:solidFill>
                <a:prstClr val="white"/>
              </a:solidFill>
              <a:latin typeface="ＭＳ Ｐゴシック"/>
            </a:endParaRPr>
          </a:p>
          <a:p>
            <a:pPr algn="ctr">
              <a:spcBef>
                <a:spcPct val="50000"/>
              </a:spcBef>
            </a:pPr>
            <a:endParaRPr kumimoji="0" lang="ja-JP" altLang="en-US" b="1" dirty="0">
              <a:solidFill>
                <a:prstClr val="white"/>
              </a:solidFill>
              <a:latin typeface="ＭＳ Ｐゴシック"/>
            </a:endParaRPr>
          </a:p>
          <a:p>
            <a:pPr algn="ctr">
              <a:spcBef>
                <a:spcPct val="50000"/>
              </a:spcBef>
            </a:pPr>
            <a:endParaRPr kumimoji="0" lang="ja-JP" altLang="en-US" b="1" dirty="0">
              <a:solidFill>
                <a:prstClr val="white"/>
              </a:solidFill>
              <a:latin typeface="ＭＳ Ｐゴシック"/>
            </a:endParaRPr>
          </a:p>
          <a:p>
            <a:pPr algn="ctr">
              <a:spcBef>
                <a:spcPct val="50000"/>
              </a:spcBef>
            </a:pPr>
            <a:r>
              <a:rPr kumimoji="0" lang="ja-JP" altLang="en-US" b="1" dirty="0">
                <a:solidFill>
                  <a:prstClr val="black"/>
                </a:solidFill>
                <a:latin typeface="ＭＳ Ｐゴシック"/>
              </a:rPr>
              <a:t>高血糖</a:t>
            </a:r>
          </a:p>
        </p:txBody>
      </p:sp>
      <p:sp>
        <p:nvSpPr>
          <p:cNvPr id="8210" name="AutoShape 21"/>
          <p:cNvSpPr>
            <a:spLocks noChangeArrowheads="1"/>
          </p:cNvSpPr>
          <p:nvPr/>
        </p:nvSpPr>
        <p:spPr bwMode="auto">
          <a:xfrm>
            <a:off x="2249488" y="5042068"/>
            <a:ext cx="1435178" cy="464969"/>
          </a:xfrm>
          <a:prstGeom prst="roundRect">
            <a:avLst>
              <a:gd name="adj" fmla="val 16667"/>
            </a:avLst>
          </a:prstGeom>
          <a:solidFill>
            <a:srgbClr val="E2EBF6"/>
          </a:solidFill>
          <a:ln w="9525" algn="ctr">
            <a:solidFill>
              <a:schemeClr val="tx1"/>
            </a:solidFill>
            <a:round/>
            <a:headEnd/>
            <a:tailEnd/>
          </a:ln>
        </p:spPr>
        <p:txBody>
          <a:bodyPr wrap="none" anchor="ctr"/>
          <a:lstStyle/>
          <a:p>
            <a:pPr algn="ctr">
              <a:spcBef>
                <a:spcPct val="50000"/>
              </a:spcBef>
            </a:pPr>
            <a:r>
              <a:rPr kumimoji="0" lang="ja-JP" altLang="en-US" b="1" dirty="0">
                <a:solidFill>
                  <a:prstClr val="black"/>
                </a:solidFill>
                <a:latin typeface="ＭＳ Ｐゴシック"/>
              </a:rPr>
              <a:t>食後高血糖</a:t>
            </a:r>
          </a:p>
        </p:txBody>
      </p:sp>
      <p:sp>
        <p:nvSpPr>
          <p:cNvPr id="8211" name="AutoShape 22"/>
          <p:cNvSpPr>
            <a:spLocks noChangeArrowheads="1"/>
          </p:cNvSpPr>
          <p:nvPr/>
        </p:nvSpPr>
        <p:spPr bwMode="auto">
          <a:xfrm>
            <a:off x="2247373" y="5837237"/>
            <a:ext cx="1604547" cy="447675"/>
          </a:xfrm>
          <a:prstGeom prst="roundRect">
            <a:avLst>
              <a:gd name="adj" fmla="val 16667"/>
            </a:avLst>
          </a:prstGeom>
          <a:solidFill>
            <a:srgbClr val="9FE6FF"/>
          </a:solidFill>
          <a:ln w="9525" algn="ctr">
            <a:solidFill>
              <a:schemeClr val="tx1"/>
            </a:solidFill>
            <a:round/>
            <a:headEnd/>
            <a:tailEnd/>
          </a:ln>
        </p:spPr>
        <p:txBody>
          <a:bodyPr wrap="none" anchor="ctr"/>
          <a:lstStyle/>
          <a:p>
            <a:pPr algn="ctr">
              <a:spcBef>
                <a:spcPct val="50000"/>
              </a:spcBef>
            </a:pPr>
            <a:r>
              <a:rPr kumimoji="0" lang="ja-JP" altLang="en-US" b="1" dirty="0">
                <a:solidFill>
                  <a:prstClr val="black"/>
                </a:solidFill>
                <a:latin typeface="ＭＳ Ｐゴシック"/>
              </a:rPr>
              <a:t>空腹時高血糖</a:t>
            </a:r>
          </a:p>
        </p:txBody>
      </p:sp>
      <p:sp>
        <p:nvSpPr>
          <p:cNvPr id="8212" name="Line 23"/>
          <p:cNvSpPr>
            <a:spLocks noChangeShapeType="1"/>
          </p:cNvSpPr>
          <p:nvPr/>
        </p:nvSpPr>
        <p:spPr bwMode="auto">
          <a:xfrm>
            <a:off x="2825378" y="5521826"/>
            <a:ext cx="0" cy="35777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solidFill>
                <a:prstClr val="black"/>
              </a:solidFill>
            </a:endParaRPr>
          </a:p>
        </p:txBody>
      </p:sp>
      <p:sp>
        <p:nvSpPr>
          <p:cNvPr id="8213" name="Text Box 24"/>
          <p:cNvSpPr txBox="1">
            <a:spLocks noChangeArrowheads="1"/>
          </p:cNvSpPr>
          <p:nvPr/>
        </p:nvSpPr>
        <p:spPr bwMode="auto">
          <a:xfrm>
            <a:off x="539411" y="3659150"/>
            <a:ext cx="461665" cy="11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a:spAutoFit/>
          </a:bodyPr>
          <a:lstStyle>
            <a:lvl1pPr eaLnBrk="0" hangingPunct="0">
              <a:defRPr kumimoji="1" sz="1200">
                <a:solidFill>
                  <a:schemeClr val="tx1"/>
                </a:solidFill>
                <a:latin typeface="Verdana" pitchFamily="34" charset="0"/>
                <a:ea typeface="ＭＳ Ｐゴシック" charset="-128"/>
              </a:defRPr>
            </a:lvl1pPr>
            <a:lvl2pPr marL="742950" indent="-285750" eaLnBrk="0" hangingPunct="0">
              <a:defRPr kumimoji="1" sz="1200">
                <a:solidFill>
                  <a:schemeClr val="tx1"/>
                </a:solidFill>
                <a:latin typeface="Verdana" pitchFamily="34" charset="0"/>
                <a:ea typeface="ＭＳ Ｐゴシック" charset="-128"/>
              </a:defRPr>
            </a:lvl2pPr>
            <a:lvl3pPr marL="1143000" indent="-228600" eaLnBrk="0" hangingPunct="0">
              <a:defRPr kumimoji="1" sz="1200">
                <a:solidFill>
                  <a:schemeClr val="tx1"/>
                </a:solidFill>
                <a:latin typeface="Verdana" pitchFamily="34" charset="0"/>
                <a:ea typeface="ＭＳ Ｐゴシック" charset="-128"/>
              </a:defRPr>
            </a:lvl3pPr>
            <a:lvl4pPr marL="1600200" indent="-228600" eaLnBrk="0" hangingPunct="0">
              <a:defRPr kumimoji="1" sz="1200">
                <a:solidFill>
                  <a:schemeClr val="tx1"/>
                </a:solidFill>
                <a:latin typeface="Verdana" pitchFamily="34" charset="0"/>
                <a:ea typeface="ＭＳ Ｐゴシック" charset="-128"/>
              </a:defRPr>
            </a:lvl4pPr>
            <a:lvl5pPr marL="2057400" indent="-228600" eaLnBrk="0" hangingPunct="0">
              <a:defRPr kumimoji="1" sz="12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Verdana" pitchFamily="34" charset="0"/>
                <a:ea typeface="ＭＳ Ｐゴシック" charset="-128"/>
              </a:defRPr>
            </a:lvl9pPr>
          </a:lstStyle>
          <a:p>
            <a:pPr algn="ctr" eaLnBrk="1" hangingPunct="1">
              <a:spcBef>
                <a:spcPct val="50000"/>
              </a:spcBef>
            </a:pPr>
            <a:r>
              <a:rPr kumimoji="0" lang="ja-JP" altLang="en-US" sz="1800" b="1" dirty="0">
                <a:solidFill>
                  <a:prstClr val="black"/>
                </a:solidFill>
                <a:latin typeface="ＭＳ Ｐゴシック"/>
                <a:ea typeface="ＭＳ Ｐゴシック"/>
              </a:rPr>
              <a:t>糖毒性</a:t>
            </a:r>
          </a:p>
        </p:txBody>
      </p:sp>
      <p:sp>
        <p:nvSpPr>
          <p:cNvPr id="64" name="Line 12"/>
          <p:cNvSpPr>
            <a:spLocks noChangeShapeType="1"/>
          </p:cNvSpPr>
          <p:nvPr/>
        </p:nvSpPr>
        <p:spPr bwMode="auto">
          <a:xfrm>
            <a:off x="2791177" y="4462565"/>
            <a:ext cx="0" cy="500327"/>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cxnSp>
        <p:nvCxnSpPr>
          <p:cNvPr id="21" name="直線コネクタ 20"/>
          <p:cNvCxnSpPr/>
          <p:nvPr/>
        </p:nvCxnSpPr>
        <p:spPr>
          <a:xfrm flipH="1" flipV="1">
            <a:off x="523331" y="5603379"/>
            <a:ext cx="438804" cy="4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240983" y="5897538"/>
            <a:ext cx="70929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523330" y="2567604"/>
            <a:ext cx="16081" cy="301218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251520" y="1571780"/>
            <a:ext cx="0" cy="42930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250734" y="1556792"/>
            <a:ext cx="662453" cy="149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539411" y="2567604"/>
            <a:ext cx="493827"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4624566" y="205722"/>
            <a:ext cx="4382077" cy="79208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rPr>
              <a:t>インスリン非依存状態の</a:t>
            </a:r>
            <a:endParaRPr lang="en-US" altLang="ja-JP" sz="2400" b="1" dirty="0">
              <a:solidFill>
                <a:prstClr val="black"/>
              </a:solidFill>
            </a:endParaRPr>
          </a:p>
          <a:p>
            <a:pPr algn="ctr"/>
            <a:r>
              <a:rPr lang="en-US" altLang="ja-JP" sz="2400" b="1" dirty="0">
                <a:solidFill>
                  <a:prstClr val="black"/>
                </a:solidFill>
              </a:rPr>
              <a:t>2</a:t>
            </a:r>
            <a:r>
              <a:rPr lang="ja-JP" altLang="en-US" sz="2400" b="1" dirty="0">
                <a:solidFill>
                  <a:prstClr val="black"/>
                </a:solidFill>
              </a:rPr>
              <a:t>型糖尿病</a:t>
            </a:r>
          </a:p>
        </p:txBody>
      </p:sp>
      <p:sp>
        <p:nvSpPr>
          <p:cNvPr id="2" name="角丸四角形 1"/>
          <p:cNvSpPr/>
          <p:nvPr/>
        </p:nvSpPr>
        <p:spPr>
          <a:xfrm>
            <a:off x="5796136" y="1328064"/>
            <a:ext cx="280831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b="1" dirty="0">
                <a:solidFill>
                  <a:prstClr val="black"/>
                </a:solidFill>
              </a:rPr>
              <a:t>インスリン抵抗性を改善する薬剤</a:t>
            </a:r>
          </a:p>
        </p:txBody>
      </p:sp>
      <p:sp>
        <p:nvSpPr>
          <p:cNvPr id="27" name="角丸四角形 26"/>
          <p:cNvSpPr/>
          <p:nvPr/>
        </p:nvSpPr>
        <p:spPr>
          <a:xfrm>
            <a:off x="5796136" y="3071407"/>
            <a:ext cx="2808312"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solidFill>
                  <a:prstClr val="black"/>
                </a:solidFill>
              </a:rPr>
              <a:t>インスリン分泌を</a:t>
            </a:r>
            <a:endParaRPr lang="en-US" altLang="ja-JP" sz="2000" b="1" dirty="0">
              <a:solidFill>
                <a:prstClr val="black"/>
              </a:solidFill>
            </a:endParaRPr>
          </a:p>
          <a:p>
            <a:pPr algn="ctr"/>
            <a:r>
              <a:rPr lang="ja-JP" altLang="en-US" sz="2000" b="1" dirty="0">
                <a:solidFill>
                  <a:prstClr val="black"/>
                </a:solidFill>
              </a:rPr>
              <a:t>促す薬剤</a:t>
            </a:r>
          </a:p>
        </p:txBody>
      </p:sp>
      <p:sp>
        <p:nvSpPr>
          <p:cNvPr id="28" name="角丸四角形 27"/>
          <p:cNvSpPr/>
          <p:nvPr/>
        </p:nvSpPr>
        <p:spPr>
          <a:xfrm>
            <a:off x="5796136" y="5042068"/>
            <a:ext cx="280831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b="1" dirty="0">
                <a:solidFill>
                  <a:prstClr val="black"/>
                </a:solidFill>
              </a:rPr>
              <a:t>糖の吸収・排泄を</a:t>
            </a:r>
            <a:endParaRPr lang="en-US" altLang="ja-JP" sz="2000" b="1" dirty="0">
              <a:solidFill>
                <a:prstClr val="black"/>
              </a:solidFill>
            </a:endParaRPr>
          </a:p>
          <a:p>
            <a:pPr algn="ctr"/>
            <a:r>
              <a:rPr lang="ja-JP" altLang="en-US" sz="2000" b="1" dirty="0">
                <a:solidFill>
                  <a:prstClr val="black"/>
                </a:solidFill>
              </a:rPr>
              <a:t>調節する薬剤</a:t>
            </a:r>
          </a:p>
        </p:txBody>
      </p:sp>
      <p:sp>
        <p:nvSpPr>
          <p:cNvPr id="29" name="Line 12"/>
          <p:cNvSpPr>
            <a:spLocks noChangeShapeType="1"/>
          </p:cNvSpPr>
          <p:nvPr/>
        </p:nvSpPr>
        <p:spPr bwMode="auto">
          <a:xfrm>
            <a:off x="4896036" y="1909426"/>
            <a:ext cx="756084" cy="0"/>
          </a:xfrm>
          <a:prstGeom prst="line">
            <a:avLst/>
          </a:prstGeom>
          <a:noFill/>
          <a:ln w="101600">
            <a:solidFill>
              <a:srgbClr val="FF0000"/>
            </a:solidFill>
            <a:round/>
            <a:headEnd/>
            <a:tailEnd type="triangle" w="med" len="med"/>
          </a:ln>
          <a:effectLst>
            <a:outerShdw blurRad="50800" dist="508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sp>
        <p:nvSpPr>
          <p:cNvPr id="30" name="Line 12"/>
          <p:cNvSpPr>
            <a:spLocks noChangeShapeType="1"/>
          </p:cNvSpPr>
          <p:nvPr/>
        </p:nvSpPr>
        <p:spPr bwMode="auto">
          <a:xfrm>
            <a:off x="4826955" y="3173557"/>
            <a:ext cx="894245" cy="355050"/>
          </a:xfrm>
          <a:prstGeom prst="line">
            <a:avLst/>
          </a:prstGeom>
          <a:noFill/>
          <a:ln w="101600">
            <a:solidFill>
              <a:srgbClr val="FF0000"/>
            </a:solidFill>
            <a:round/>
            <a:headEnd/>
            <a:tailEnd type="triangle" w="med" len="med"/>
          </a:ln>
          <a:effectLst>
            <a:outerShdw blurRad="50800" dist="508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sp>
        <p:nvSpPr>
          <p:cNvPr id="31" name="Line 12"/>
          <p:cNvSpPr>
            <a:spLocks noChangeShapeType="1"/>
          </p:cNvSpPr>
          <p:nvPr/>
        </p:nvSpPr>
        <p:spPr bwMode="auto">
          <a:xfrm>
            <a:off x="4826955" y="5288171"/>
            <a:ext cx="825165" cy="315703"/>
          </a:xfrm>
          <a:prstGeom prst="line">
            <a:avLst/>
          </a:prstGeom>
          <a:noFill/>
          <a:ln w="101600">
            <a:solidFill>
              <a:srgbClr val="FF0000"/>
            </a:solidFill>
            <a:round/>
            <a:headEnd/>
            <a:tailEnd type="triangle" w="med" len="med"/>
          </a:ln>
          <a:effectLst>
            <a:outerShdw blurRad="50800" dist="50800" dir="5400000"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ja-JP" altLang="en-US" sz="2400" dirty="0">
              <a:solidFill>
                <a:prstClr val="black"/>
              </a:solidFill>
            </a:endParaRPr>
          </a:p>
        </p:txBody>
      </p:sp>
      <p:sp>
        <p:nvSpPr>
          <p:cNvPr id="3" name="テキスト ボックス 2"/>
          <p:cNvSpPr txBox="1"/>
          <p:nvPr/>
        </p:nvSpPr>
        <p:spPr>
          <a:xfrm>
            <a:off x="5274077" y="6061075"/>
            <a:ext cx="3199052" cy="707886"/>
          </a:xfrm>
          <a:prstGeom prst="rect">
            <a:avLst/>
          </a:prstGeom>
          <a:noFill/>
        </p:spPr>
        <p:txBody>
          <a:bodyPr wrap="square" rtlCol="0">
            <a:spAutoFit/>
          </a:bodyPr>
          <a:lstStyle/>
          <a:p>
            <a:r>
              <a:rPr lang="ja-JP" altLang="en-US" sz="2000" dirty="0">
                <a:solidFill>
                  <a:prstClr val="black"/>
                </a:solidFill>
              </a:rPr>
              <a:t>＊インスリン療法を併用する場合もある</a:t>
            </a:r>
            <a:endParaRPr lang="en-US" altLang="ja-JP" sz="2000" dirty="0">
              <a:solidFill>
                <a:prstClr val="black"/>
              </a:solidFill>
            </a:endParaRPr>
          </a:p>
        </p:txBody>
      </p:sp>
      <p:sp>
        <p:nvSpPr>
          <p:cNvPr id="33" name="テキスト ボックス 32"/>
          <p:cNvSpPr txBox="1"/>
          <p:nvPr/>
        </p:nvSpPr>
        <p:spPr>
          <a:xfrm>
            <a:off x="437691" y="63934"/>
            <a:ext cx="8568952" cy="1077218"/>
          </a:xfrm>
          <a:prstGeom prst="rect">
            <a:avLst/>
          </a:prstGeom>
          <a:noFill/>
        </p:spPr>
        <p:txBody>
          <a:bodyPr wrap="square" rtlCol="0">
            <a:spAutoFit/>
          </a:bodyPr>
          <a:lstStyle/>
          <a:p>
            <a:r>
              <a:rPr lang="ja-JP" altLang="en-US" sz="3600" b="1" dirty="0">
                <a:solidFill>
                  <a:srgbClr val="FF0000"/>
                </a:solidFill>
                <a:latin typeface="+mj-ea"/>
                <a:ea typeface="+mj-ea"/>
              </a:rPr>
              <a:t>薬物療法</a:t>
            </a:r>
            <a:endParaRPr lang="en-US" altLang="ja-JP" sz="3600" b="1" dirty="0">
              <a:solidFill>
                <a:srgbClr val="FF0000"/>
              </a:solidFill>
              <a:latin typeface="+mj-ea"/>
              <a:ea typeface="+mj-ea"/>
            </a:endParaRPr>
          </a:p>
          <a:p>
            <a:pPr marL="457200" indent="-457200">
              <a:buFont typeface="Wingdings" pitchFamily="2" charset="2"/>
              <a:buChar char="u"/>
            </a:pPr>
            <a:r>
              <a:rPr lang="ja-JP" altLang="en-US" sz="2800" b="1" dirty="0">
                <a:latin typeface="+mj-ea"/>
                <a:ea typeface="+mj-ea"/>
              </a:rPr>
              <a:t>経口血糖降下薬</a:t>
            </a:r>
            <a:r>
              <a:rPr lang="ja-JP" altLang="en-US" sz="2800" b="1" dirty="0">
                <a:solidFill>
                  <a:srgbClr val="FF0000"/>
                </a:solidFill>
                <a:latin typeface="+mj-ea"/>
                <a:ea typeface="+mj-ea"/>
              </a:rPr>
              <a:t>　</a:t>
            </a:r>
            <a:endParaRPr lang="en-US" altLang="ja-JP" sz="2800" b="1" dirty="0">
              <a:solidFill>
                <a:srgbClr val="FF0000"/>
              </a:solidFill>
              <a:latin typeface="+mj-ea"/>
              <a:ea typeface="+mj-ea"/>
            </a:endParaRPr>
          </a:p>
        </p:txBody>
      </p:sp>
    </p:spTree>
    <p:extLst>
      <p:ext uri="{BB962C8B-B14F-4D97-AF65-F5344CB8AC3E}">
        <p14:creationId xmlns:p14="http://schemas.microsoft.com/office/powerpoint/2010/main" val="38687660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842"/>
            <a:ext cx="6017260" cy="6858000"/>
          </a:xfrm>
          <a:prstGeom prst="rect">
            <a:avLst/>
          </a:prstGeom>
        </p:spPr>
      </p:pic>
    </p:spTree>
    <p:extLst>
      <p:ext uri="{BB962C8B-B14F-4D97-AF65-F5344CB8AC3E}">
        <p14:creationId xmlns:p14="http://schemas.microsoft.com/office/powerpoint/2010/main" val="24621941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 name="コンテンツ プレースホルダー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807" y="108663"/>
            <a:ext cx="9052954" cy="6236453"/>
          </a:xfrm>
          <a:prstGeom prst="rect">
            <a:avLst/>
          </a:prstGeom>
        </p:spPr>
      </p:pic>
      <p:sp>
        <p:nvSpPr>
          <p:cNvPr id="8" name="テキスト ボックス 7"/>
          <p:cNvSpPr txBox="1"/>
          <p:nvPr/>
        </p:nvSpPr>
        <p:spPr>
          <a:xfrm>
            <a:off x="4443535" y="1239143"/>
            <a:ext cx="1415772" cy="461665"/>
          </a:xfrm>
          <a:prstGeom prst="rect">
            <a:avLst/>
          </a:prstGeom>
          <a:noFill/>
        </p:spPr>
        <p:txBody>
          <a:bodyPr wrap="none" rtlCol="0">
            <a:spAutoFit/>
          </a:bodyPr>
          <a:lstStyle/>
          <a:p>
            <a:r>
              <a:rPr lang="ja-JP" altLang="en-US" sz="2400" dirty="0">
                <a:solidFill>
                  <a:prstClr val="black"/>
                </a:solidFill>
              </a:rPr>
              <a:t>超速効型</a:t>
            </a:r>
          </a:p>
        </p:txBody>
      </p:sp>
      <p:sp>
        <p:nvSpPr>
          <p:cNvPr id="9" name="テキスト ボックス 8"/>
          <p:cNvSpPr txBox="1"/>
          <p:nvPr/>
        </p:nvSpPr>
        <p:spPr>
          <a:xfrm>
            <a:off x="4597423" y="2204864"/>
            <a:ext cx="1107996" cy="461665"/>
          </a:xfrm>
          <a:prstGeom prst="rect">
            <a:avLst/>
          </a:prstGeom>
          <a:noFill/>
        </p:spPr>
        <p:txBody>
          <a:bodyPr wrap="none" rtlCol="0">
            <a:spAutoFit/>
          </a:bodyPr>
          <a:lstStyle/>
          <a:p>
            <a:r>
              <a:rPr lang="ja-JP" altLang="en-US" sz="2400" dirty="0">
                <a:solidFill>
                  <a:prstClr val="black"/>
                </a:solidFill>
              </a:rPr>
              <a:t>持効型</a:t>
            </a:r>
          </a:p>
        </p:txBody>
      </p:sp>
      <p:sp>
        <p:nvSpPr>
          <p:cNvPr id="10" name="テキスト ボックス 9"/>
          <p:cNvSpPr txBox="1"/>
          <p:nvPr/>
        </p:nvSpPr>
        <p:spPr>
          <a:xfrm>
            <a:off x="4597423" y="3347083"/>
            <a:ext cx="1107996" cy="461665"/>
          </a:xfrm>
          <a:prstGeom prst="rect">
            <a:avLst/>
          </a:prstGeom>
          <a:noFill/>
        </p:spPr>
        <p:txBody>
          <a:bodyPr wrap="none" rtlCol="0">
            <a:spAutoFit/>
          </a:bodyPr>
          <a:lstStyle/>
          <a:p>
            <a:r>
              <a:rPr lang="ja-JP" altLang="en-US" sz="2400" dirty="0">
                <a:solidFill>
                  <a:prstClr val="black"/>
                </a:solidFill>
              </a:rPr>
              <a:t>混合型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4" y="4208943"/>
            <a:ext cx="9086286" cy="2107138"/>
          </a:xfrm>
          <a:prstGeom prst="rect">
            <a:avLst/>
          </a:prstGeom>
        </p:spPr>
      </p:pic>
      <p:sp>
        <p:nvSpPr>
          <p:cNvPr id="13" name="テキスト ボックス 12"/>
          <p:cNvSpPr txBox="1"/>
          <p:nvPr/>
        </p:nvSpPr>
        <p:spPr>
          <a:xfrm>
            <a:off x="4597423" y="4365104"/>
            <a:ext cx="1107996" cy="461665"/>
          </a:xfrm>
          <a:prstGeom prst="rect">
            <a:avLst/>
          </a:prstGeom>
          <a:noFill/>
        </p:spPr>
        <p:txBody>
          <a:bodyPr wrap="none" rtlCol="0">
            <a:spAutoFit/>
          </a:bodyPr>
          <a:lstStyle/>
          <a:p>
            <a:r>
              <a:rPr lang="ja-JP" altLang="en-US" sz="2400" dirty="0">
                <a:solidFill>
                  <a:prstClr val="black"/>
                </a:solidFill>
              </a:rPr>
              <a:t>速効型</a:t>
            </a:r>
          </a:p>
        </p:txBody>
      </p:sp>
      <p:sp>
        <p:nvSpPr>
          <p:cNvPr id="14" name="テキスト ボックス 13"/>
          <p:cNvSpPr txBox="1"/>
          <p:nvPr/>
        </p:nvSpPr>
        <p:spPr>
          <a:xfrm>
            <a:off x="4597423" y="5373216"/>
            <a:ext cx="1107996" cy="461665"/>
          </a:xfrm>
          <a:prstGeom prst="rect">
            <a:avLst/>
          </a:prstGeom>
          <a:noFill/>
        </p:spPr>
        <p:txBody>
          <a:bodyPr wrap="none" rtlCol="0">
            <a:spAutoFit/>
          </a:bodyPr>
          <a:lstStyle/>
          <a:p>
            <a:r>
              <a:rPr lang="ja-JP" altLang="en-US" sz="2400" dirty="0">
                <a:solidFill>
                  <a:prstClr val="black"/>
                </a:solidFill>
              </a:rPr>
              <a:t>中間型</a:t>
            </a:r>
          </a:p>
        </p:txBody>
      </p:sp>
      <p:cxnSp>
        <p:nvCxnSpPr>
          <p:cNvPr id="15" name="直線コネクタ 14"/>
          <p:cNvCxnSpPr>
            <a:endCxn id="17" idx="1"/>
          </p:cNvCxnSpPr>
          <p:nvPr/>
        </p:nvCxnSpPr>
        <p:spPr>
          <a:xfrm flipV="1">
            <a:off x="-52825" y="6525344"/>
            <a:ext cx="5835707" cy="39509"/>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95736" y="119183"/>
            <a:ext cx="2592289" cy="8316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b="1" dirty="0"/>
              <a:t>インスリン製剤</a:t>
            </a:r>
          </a:p>
        </p:txBody>
      </p:sp>
      <p:sp>
        <p:nvSpPr>
          <p:cNvPr id="17" name="テキスト ボックス 16"/>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1808119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タイトル 4"/>
          <p:cNvSpPr>
            <a:spLocks noGrp="1"/>
          </p:cNvSpPr>
          <p:nvPr>
            <p:ph type="title"/>
          </p:nvPr>
        </p:nvSpPr>
        <p:spPr>
          <a:xfrm>
            <a:off x="2843808" y="188640"/>
            <a:ext cx="2954655" cy="646331"/>
          </a:xfrm>
        </p:spPr>
        <p:txBody>
          <a:bodyPr wrap="none">
            <a:spAutoFit/>
          </a:bodyPr>
          <a:lstStyle/>
          <a:p>
            <a:r>
              <a:rPr lang="ja-JP" altLang="en-US" sz="3600" b="1" dirty="0">
                <a:solidFill>
                  <a:srgbClr val="FF0000"/>
                </a:solidFill>
                <a:latin typeface="ＭＳ Ｐゴシック" pitchFamily="50" charset="-128"/>
              </a:rPr>
              <a:t>糖尿病合併症</a:t>
            </a: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4971"/>
            <a:ext cx="9148763" cy="599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bwMode="auto">
          <a:xfrm>
            <a:off x="107504" y="5753830"/>
            <a:ext cx="3150863" cy="264175"/>
          </a:xfrm>
          <a:prstGeom prst="rect">
            <a:avLst/>
          </a:prstGeom>
          <a:noFill/>
          <a:ln w="9525">
            <a:noFill/>
            <a:miter lim="800000"/>
            <a:headEnd/>
            <a:tailEnd/>
          </a:ln>
        </p:spPr>
        <p:txBody>
          <a:bodyPr wrap="none" lIns="74295" tIns="8890" rIns="74295" bIns="8890" rtlCol="0">
            <a:spAutoFit/>
          </a:bodyPr>
          <a:lstStyle/>
          <a:p>
            <a:pPr algn="r"/>
            <a:r>
              <a:rPr kumimoji="1" lang="ja-JP" altLang="en-US" sz="1600" dirty="0">
                <a:latin typeface="ＭＳ ゴシック" pitchFamily="49" charset="-128"/>
                <a:ea typeface="ＭＳ ゴシック" pitchFamily="49" charset="-128"/>
                <a:cs typeface="Times New Roman" pitchFamily="18" charset="0"/>
              </a:rPr>
              <a:t>＊現在は第</a:t>
            </a:r>
            <a:r>
              <a:rPr kumimoji="1" lang="en-US" altLang="ja-JP" sz="1600" dirty="0">
                <a:latin typeface="ＭＳ ゴシック" pitchFamily="49" charset="-128"/>
                <a:ea typeface="ＭＳ ゴシック" pitchFamily="49" charset="-128"/>
                <a:cs typeface="Times New Roman" pitchFamily="18" charset="0"/>
              </a:rPr>
              <a:t>2</a:t>
            </a:r>
            <a:r>
              <a:rPr kumimoji="1" lang="ja-JP" altLang="en-US" sz="1600" dirty="0">
                <a:latin typeface="ＭＳ ゴシック" pitchFamily="49" charset="-128"/>
                <a:ea typeface="ＭＳ ゴシック" pitchFamily="49" charset="-128"/>
                <a:cs typeface="Times New Roman" pitchFamily="18" charset="0"/>
              </a:rPr>
              <a:t>位　</a:t>
            </a:r>
            <a:r>
              <a:rPr lang="en-US" altLang="ja-JP" sz="1600" dirty="0">
                <a:latin typeface="ＭＳ ゴシック" pitchFamily="49" charset="-128"/>
                <a:ea typeface="ＭＳ ゴシック" pitchFamily="49" charset="-128"/>
                <a:cs typeface="Times New Roman" pitchFamily="18" charset="0"/>
              </a:rPr>
              <a:t>(1</a:t>
            </a:r>
            <a:r>
              <a:rPr lang="ja-JP" altLang="en-US" sz="1600" dirty="0">
                <a:latin typeface="ＭＳ ゴシック" pitchFamily="49" charset="-128"/>
                <a:ea typeface="ＭＳ ゴシック" pitchFamily="49" charset="-128"/>
                <a:cs typeface="Times New Roman" pitchFamily="18" charset="0"/>
              </a:rPr>
              <a:t>位は緑内障）</a:t>
            </a:r>
            <a:endParaRPr kumimoji="1" lang="ja-JP" altLang="en-US" sz="1600" dirty="0">
              <a:latin typeface="ＭＳ ゴシック" pitchFamily="49" charset="-128"/>
              <a:ea typeface="ＭＳ ゴシック" pitchFamily="49" charset="-128"/>
              <a:cs typeface="Times New Roman" pitchFamily="18" charset="0"/>
            </a:endParaRPr>
          </a:p>
        </p:txBody>
      </p:sp>
    </p:spTree>
    <p:extLst>
      <p:ext uri="{BB962C8B-B14F-4D97-AF65-F5344CB8AC3E}">
        <p14:creationId xmlns:p14="http://schemas.microsoft.com/office/powerpoint/2010/main" val="36696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2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normAutofit/>
          </a:bodyPr>
          <a:lstStyle/>
          <a:p>
            <a:r>
              <a:rPr kumimoji="1" lang="ja-JP" altLang="en-US" sz="6000" dirty="0">
                <a:solidFill>
                  <a:srgbClr val="FF0000"/>
                </a:solidFill>
              </a:rPr>
              <a:t>糖尿病は治るのか</a:t>
            </a:r>
          </a:p>
        </p:txBody>
      </p:sp>
    </p:spTree>
    <p:extLst>
      <p:ext uri="{BB962C8B-B14F-4D97-AF65-F5344CB8AC3E}">
        <p14:creationId xmlns:p14="http://schemas.microsoft.com/office/powerpoint/2010/main" val="310909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9" name="Rectangle 2"/>
          <p:cNvSpPr>
            <a:spLocks noChangeArrowheads="1"/>
          </p:cNvSpPr>
          <p:nvPr/>
        </p:nvSpPr>
        <p:spPr bwMode="ltGray">
          <a:xfrm>
            <a:off x="5295900" y="5003272"/>
            <a:ext cx="2717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ja-JP" altLang="da-DK" dirty="0">
                <a:latin typeface="Avant Garde" charset="0"/>
                <a:cs typeface="Arial" pitchFamily="34" charset="0"/>
              </a:rPr>
              <a:t>診断時からの年数</a:t>
            </a:r>
          </a:p>
        </p:txBody>
      </p:sp>
      <p:sp>
        <p:nvSpPr>
          <p:cNvPr id="1038340" name="Rectangle 3"/>
          <p:cNvSpPr>
            <a:spLocks noGrp="1" noChangeArrowheads="1"/>
          </p:cNvSpPr>
          <p:nvPr>
            <p:ph type="title" idx="4294967295"/>
          </p:nvPr>
        </p:nvSpPr>
        <p:spPr>
          <a:xfrm>
            <a:off x="-1587" y="-14990"/>
            <a:ext cx="9144000" cy="1304925"/>
          </a:xfrm>
        </p:spPr>
        <p:txBody>
          <a:bodyPr>
            <a:normAutofit/>
          </a:bodyPr>
          <a:lstStyle/>
          <a:p>
            <a:pPr>
              <a:lnSpc>
                <a:spcPts val="3200"/>
              </a:lnSpc>
            </a:pPr>
            <a:r>
              <a:rPr lang="en-US" altLang="ja-JP" sz="3200" dirty="0">
                <a:solidFill>
                  <a:srgbClr val="FF0000"/>
                </a:solidFill>
              </a:rPr>
              <a:t>2</a:t>
            </a:r>
            <a:r>
              <a:rPr lang="ja-JP" altLang="en-US" sz="3200" dirty="0">
                <a:solidFill>
                  <a:srgbClr val="FF0000"/>
                </a:solidFill>
              </a:rPr>
              <a:t>型糖尿病ではインスリン感受性が</a:t>
            </a:r>
            <a:br>
              <a:rPr lang="ja-JP" altLang="en-US" sz="3200" dirty="0">
                <a:solidFill>
                  <a:srgbClr val="FF0000"/>
                </a:solidFill>
              </a:rPr>
            </a:br>
            <a:r>
              <a:rPr lang="ja-JP" altLang="en-US" sz="3200" dirty="0">
                <a:solidFill>
                  <a:srgbClr val="FF0000"/>
                </a:solidFill>
              </a:rPr>
              <a:t>維持されていても</a:t>
            </a:r>
            <a:r>
              <a:rPr lang="en-US" altLang="ja-JP" sz="3200" dirty="0">
                <a:solidFill>
                  <a:srgbClr val="FF0000"/>
                </a:solidFill>
              </a:rPr>
              <a:t>β</a:t>
            </a:r>
            <a:r>
              <a:rPr lang="ja-JP" altLang="en-US" sz="3200" dirty="0">
                <a:solidFill>
                  <a:srgbClr val="FF0000"/>
                </a:solidFill>
              </a:rPr>
              <a:t>細胞機能は低下する</a:t>
            </a:r>
            <a:endParaRPr lang="en-GB" altLang="ja-JP" sz="3200" dirty="0">
              <a:solidFill>
                <a:srgbClr val="FF0000"/>
              </a:solidFill>
            </a:endParaRPr>
          </a:p>
        </p:txBody>
      </p:sp>
      <p:sp>
        <p:nvSpPr>
          <p:cNvPr id="1038341" name="Rectangle 4"/>
          <p:cNvSpPr>
            <a:spLocks noChangeArrowheads="1"/>
          </p:cNvSpPr>
          <p:nvPr/>
        </p:nvSpPr>
        <p:spPr bwMode="ltGray">
          <a:xfrm>
            <a:off x="298450" y="5441950"/>
            <a:ext cx="8550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spcBef>
                <a:spcPct val="30000"/>
              </a:spcBef>
            </a:pPr>
            <a:r>
              <a:rPr lang="en-GB" altLang="ja-JP" sz="1400" b="0">
                <a:latin typeface="Avant Garde" charset="0"/>
                <a:cs typeface="Arial" pitchFamily="34" charset="0"/>
              </a:rPr>
              <a:t>Belfast Diet Study</a:t>
            </a:r>
            <a:r>
              <a:rPr lang="ja-JP" altLang="en-GB" sz="1400" b="0">
                <a:latin typeface="Avant Garde" charset="0"/>
                <a:cs typeface="Arial" pitchFamily="34" charset="0"/>
              </a:rPr>
              <a:t>に参加した患者</a:t>
            </a:r>
            <a:r>
              <a:rPr lang="en-GB" altLang="ja-JP" sz="1400" b="0">
                <a:latin typeface="Avant Garde" charset="0"/>
                <a:cs typeface="Arial" pitchFamily="34" charset="0"/>
              </a:rPr>
              <a:t>432</a:t>
            </a:r>
            <a:r>
              <a:rPr lang="ja-JP" altLang="en-GB" sz="1400" b="0">
                <a:latin typeface="Avant Garde" charset="0"/>
                <a:cs typeface="Arial" pitchFamily="34" charset="0"/>
              </a:rPr>
              <a:t>例のうち、フォローアップ開始 </a:t>
            </a:r>
            <a:r>
              <a:rPr lang="en-GB" altLang="ja-JP" sz="1400" b="0">
                <a:latin typeface="Avant Garde" charset="0"/>
                <a:cs typeface="Arial" pitchFamily="34" charset="0"/>
              </a:rPr>
              <a:t>5</a:t>
            </a:r>
            <a:r>
              <a:rPr lang="ja-JP" altLang="en-GB" sz="1400" b="0">
                <a:latin typeface="Avant Garde" charset="0"/>
                <a:cs typeface="Arial" pitchFamily="34" charset="0"/>
              </a:rPr>
              <a:t>～</a:t>
            </a:r>
            <a:r>
              <a:rPr lang="en-GB" altLang="ja-JP" sz="1400" b="0">
                <a:latin typeface="Avant Garde" charset="0"/>
                <a:cs typeface="Arial" pitchFamily="34" charset="0"/>
              </a:rPr>
              <a:t>7</a:t>
            </a:r>
            <a:r>
              <a:rPr lang="ja-JP" altLang="en-GB" sz="1400" b="0">
                <a:latin typeface="Avant Garde" charset="0"/>
                <a:cs typeface="Arial" pitchFamily="34" charset="0"/>
              </a:rPr>
              <a:t>年の時点で食事療法の二次無効により 経口糖尿病薬またはインスリンを導入した患者</a:t>
            </a:r>
            <a:r>
              <a:rPr lang="en-GB" altLang="ja-JP" sz="1400" b="0">
                <a:latin typeface="Avant Garde" charset="0"/>
                <a:cs typeface="Arial" pitchFamily="34" charset="0"/>
              </a:rPr>
              <a:t>67</a:t>
            </a:r>
            <a:r>
              <a:rPr lang="ja-JP" altLang="en-GB" sz="1400" b="0">
                <a:latin typeface="Avant Garde" charset="0"/>
                <a:cs typeface="Arial" pitchFamily="34" charset="0"/>
              </a:rPr>
              <a:t>例のデータ。</a:t>
            </a:r>
            <a:br>
              <a:rPr lang="ja-JP" altLang="en-GB" sz="1400" b="0">
                <a:latin typeface="Avant Garde" charset="0"/>
                <a:cs typeface="Arial" pitchFamily="34" charset="0"/>
              </a:rPr>
            </a:br>
            <a:r>
              <a:rPr lang="en-GB" altLang="ja-JP" sz="1400" b="0">
                <a:latin typeface="Avant Garde" charset="0"/>
                <a:cs typeface="Arial" pitchFamily="34" charset="0"/>
              </a:rPr>
              <a:t>10</a:t>
            </a:r>
            <a:r>
              <a:rPr lang="ja-JP" altLang="en-GB" sz="1400" b="0">
                <a:latin typeface="Avant Garde" charset="0"/>
                <a:cs typeface="Arial" pitchFamily="34" charset="0"/>
              </a:rPr>
              <a:t>年間のフォローアップ期間のうち最初の</a:t>
            </a:r>
            <a:r>
              <a:rPr lang="en-GB" altLang="ja-JP" sz="1400" b="0">
                <a:latin typeface="Avant Garde" charset="0"/>
                <a:cs typeface="Arial" pitchFamily="34" charset="0"/>
              </a:rPr>
              <a:t>6</a:t>
            </a:r>
            <a:r>
              <a:rPr lang="ja-JP" altLang="en-GB" sz="1400" b="0">
                <a:latin typeface="Avant Garde" charset="0"/>
                <a:cs typeface="Arial" pitchFamily="34" charset="0"/>
              </a:rPr>
              <a:t>年間のデータが示されている。</a:t>
            </a:r>
          </a:p>
          <a:p>
            <a:pPr>
              <a:spcBef>
                <a:spcPct val="30000"/>
              </a:spcBef>
            </a:pPr>
            <a:r>
              <a:rPr lang="en-GB" altLang="ja-JP" sz="1400" b="0">
                <a:latin typeface="Avant Garde" charset="0"/>
                <a:cs typeface="Arial" pitchFamily="34" charset="0"/>
              </a:rPr>
              <a:t>HOMA=Homeostasis Model Assessment; </a:t>
            </a:r>
            <a:r>
              <a:rPr lang="ja-JP" altLang="en-GB" sz="1400" b="0">
                <a:latin typeface="Avant Garde" charset="0"/>
                <a:cs typeface="Arial" pitchFamily="34" charset="0"/>
              </a:rPr>
              <a:t>データは非肥満非糖尿病対照集団の値を</a:t>
            </a:r>
            <a:r>
              <a:rPr lang="en-GB" altLang="ja-JP" sz="1400" b="0">
                <a:latin typeface="Avant Garde" charset="0"/>
                <a:cs typeface="Arial" pitchFamily="34" charset="0"/>
              </a:rPr>
              <a:t>100%</a:t>
            </a:r>
            <a:r>
              <a:rPr lang="ja-JP" altLang="en-GB" sz="1400" b="0">
                <a:latin typeface="Avant Garde" charset="0"/>
                <a:cs typeface="Arial" pitchFamily="34" charset="0"/>
              </a:rPr>
              <a:t>として示されている</a:t>
            </a:r>
            <a:endParaRPr lang="en-GB" altLang="ja-JP" sz="1000" b="0">
              <a:solidFill>
                <a:srgbClr val="F5EF05"/>
              </a:solidFill>
              <a:latin typeface="Avant Garde" charset="0"/>
              <a:cs typeface="Arial" pitchFamily="34" charset="0"/>
            </a:endParaRPr>
          </a:p>
        </p:txBody>
      </p:sp>
      <p:sp>
        <p:nvSpPr>
          <p:cNvPr id="1038342" name="Rectangle 8"/>
          <p:cNvSpPr>
            <a:spLocks noChangeArrowheads="1"/>
          </p:cNvSpPr>
          <p:nvPr/>
        </p:nvSpPr>
        <p:spPr bwMode="ltGray">
          <a:xfrm rot="-5400000">
            <a:off x="3265488" y="2919413"/>
            <a:ext cx="294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600">
                <a:latin typeface="Avant Garde" charset="0"/>
                <a:cs typeface="Arial" pitchFamily="34" charset="0"/>
              </a:rPr>
              <a:t>HOMA % beta</a:t>
            </a:r>
          </a:p>
        </p:txBody>
      </p:sp>
      <p:sp>
        <p:nvSpPr>
          <p:cNvPr id="1038343" name="Rectangle 17"/>
          <p:cNvSpPr>
            <a:spLocks noChangeArrowheads="1"/>
          </p:cNvSpPr>
          <p:nvPr/>
        </p:nvSpPr>
        <p:spPr bwMode="ltGray">
          <a:xfrm rot="-5400000">
            <a:off x="-900113" y="2970213"/>
            <a:ext cx="288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600">
                <a:latin typeface="Avant Garde" charset="0"/>
                <a:cs typeface="Arial" pitchFamily="34" charset="0"/>
              </a:rPr>
              <a:t> HOMA </a:t>
            </a:r>
            <a:r>
              <a:rPr lang="en-US" altLang="ja-JP" sz="1600">
                <a:latin typeface="Avant Garde" charset="0"/>
                <a:cs typeface="Arial" pitchFamily="34" charset="0"/>
                <a:sym typeface="Greek Symbols" pitchFamily="18" charset="2"/>
              </a:rPr>
              <a:t>% sensitivity</a:t>
            </a:r>
            <a:endParaRPr lang="da-DK" altLang="ja-JP" sz="1600">
              <a:latin typeface="Avant Garde" charset="0"/>
              <a:cs typeface="Arial" pitchFamily="34" charset="0"/>
            </a:endParaRPr>
          </a:p>
        </p:txBody>
      </p:sp>
      <p:sp>
        <p:nvSpPr>
          <p:cNvPr id="1038344" name="Rectangle 48"/>
          <p:cNvSpPr>
            <a:spLocks noChangeArrowheads="1"/>
          </p:cNvSpPr>
          <p:nvPr/>
        </p:nvSpPr>
        <p:spPr bwMode="ltGray">
          <a:xfrm>
            <a:off x="1168400" y="5024438"/>
            <a:ext cx="2717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ja-JP" altLang="da-DK" dirty="0">
                <a:latin typeface="Avant Garde" charset="0"/>
                <a:cs typeface="Arial" pitchFamily="34" charset="0"/>
              </a:rPr>
              <a:t>診断時からの年数</a:t>
            </a:r>
          </a:p>
        </p:txBody>
      </p:sp>
      <p:sp>
        <p:nvSpPr>
          <p:cNvPr id="1038345" name="Rectangle 12"/>
          <p:cNvSpPr>
            <a:spLocks noChangeArrowheads="1"/>
          </p:cNvSpPr>
          <p:nvPr/>
        </p:nvSpPr>
        <p:spPr bwMode="ltGray">
          <a:xfrm>
            <a:off x="4881563" y="4511675"/>
            <a:ext cx="300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0</a:t>
            </a:r>
          </a:p>
        </p:txBody>
      </p:sp>
      <p:sp>
        <p:nvSpPr>
          <p:cNvPr id="1038346" name="Rectangle 13"/>
          <p:cNvSpPr>
            <a:spLocks noChangeArrowheads="1"/>
          </p:cNvSpPr>
          <p:nvPr/>
        </p:nvSpPr>
        <p:spPr bwMode="ltGray">
          <a:xfrm>
            <a:off x="5108644"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0</a:t>
            </a:r>
          </a:p>
        </p:txBody>
      </p:sp>
      <p:sp>
        <p:nvSpPr>
          <p:cNvPr id="1038347" name="Rectangle 14"/>
          <p:cNvSpPr>
            <a:spLocks noChangeArrowheads="1"/>
          </p:cNvSpPr>
          <p:nvPr/>
        </p:nvSpPr>
        <p:spPr bwMode="ltGray">
          <a:xfrm>
            <a:off x="4786313" y="2979738"/>
            <a:ext cx="39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40</a:t>
            </a:r>
          </a:p>
        </p:txBody>
      </p:sp>
      <p:sp>
        <p:nvSpPr>
          <p:cNvPr id="1038348" name="Rectangle 15"/>
          <p:cNvSpPr>
            <a:spLocks noChangeArrowheads="1"/>
          </p:cNvSpPr>
          <p:nvPr/>
        </p:nvSpPr>
        <p:spPr bwMode="ltGray">
          <a:xfrm>
            <a:off x="4786313" y="2286000"/>
            <a:ext cx="39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60</a:t>
            </a:r>
          </a:p>
        </p:txBody>
      </p:sp>
      <p:sp>
        <p:nvSpPr>
          <p:cNvPr id="1038349" name="Rectangle 16"/>
          <p:cNvSpPr>
            <a:spLocks noChangeArrowheads="1"/>
          </p:cNvSpPr>
          <p:nvPr/>
        </p:nvSpPr>
        <p:spPr bwMode="ltGray">
          <a:xfrm>
            <a:off x="4786313" y="1601788"/>
            <a:ext cx="39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80</a:t>
            </a:r>
          </a:p>
        </p:txBody>
      </p:sp>
      <p:sp>
        <p:nvSpPr>
          <p:cNvPr id="1038350" name="Rectangle 18"/>
          <p:cNvSpPr>
            <a:spLocks noChangeArrowheads="1"/>
          </p:cNvSpPr>
          <p:nvPr/>
        </p:nvSpPr>
        <p:spPr bwMode="ltGray">
          <a:xfrm>
            <a:off x="4786313" y="3748088"/>
            <a:ext cx="39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20</a:t>
            </a:r>
          </a:p>
        </p:txBody>
      </p:sp>
      <p:sp>
        <p:nvSpPr>
          <p:cNvPr id="1038351" name="Rectangle 19"/>
          <p:cNvSpPr>
            <a:spLocks noChangeArrowheads="1"/>
          </p:cNvSpPr>
          <p:nvPr/>
        </p:nvSpPr>
        <p:spPr bwMode="ltGray">
          <a:xfrm>
            <a:off x="5991294"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2</a:t>
            </a:r>
          </a:p>
        </p:txBody>
      </p:sp>
      <p:sp>
        <p:nvSpPr>
          <p:cNvPr id="1038352" name="Rectangle 20"/>
          <p:cNvSpPr>
            <a:spLocks noChangeArrowheads="1"/>
          </p:cNvSpPr>
          <p:nvPr/>
        </p:nvSpPr>
        <p:spPr bwMode="ltGray">
          <a:xfrm>
            <a:off x="6872357"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4</a:t>
            </a:r>
          </a:p>
        </p:txBody>
      </p:sp>
      <p:sp>
        <p:nvSpPr>
          <p:cNvPr id="1038353" name="Rectangle 21"/>
          <p:cNvSpPr>
            <a:spLocks noChangeArrowheads="1"/>
          </p:cNvSpPr>
          <p:nvPr/>
        </p:nvSpPr>
        <p:spPr bwMode="ltGray">
          <a:xfrm>
            <a:off x="7755007"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6</a:t>
            </a:r>
          </a:p>
        </p:txBody>
      </p:sp>
      <p:sp>
        <p:nvSpPr>
          <p:cNvPr id="1038354" name="Line 22"/>
          <p:cNvSpPr>
            <a:spLocks noChangeShapeType="1"/>
          </p:cNvSpPr>
          <p:nvPr/>
        </p:nvSpPr>
        <p:spPr bwMode="auto">
          <a:xfrm flipV="1">
            <a:off x="5270500" y="1733550"/>
            <a:ext cx="0" cy="29162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55" name="Line 23"/>
          <p:cNvSpPr>
            <a:spLocks noChangeShapeType="1"/>
          </p:cNvSpPr>
          <p:nvPr/>
        </p:nvSpPr>
        <p:spPr bwMode="auto">
          <a:xfrm>
            <a:off x="5178425" y="1741488"/>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56" name="Line 24"/>
          <p:cNvSpPr>
            <a:spLocks noChangeShapeType="1"/>
          </p:cNvSpPr>
          <p:nvPr/>
        </p:nvSpPr>
        <p:spPr bwMode="auto">
          <a:xfrm>
            <a:off x="5178425" y="4648200"/>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57" name="Line 25"/>
          <p:cNvSpPr>
            <a:spLocks noChangeShapeType="1"/>
          </p:cNvSpPr>
          <p:nvPr/>
        </p:nvSpPr>
        <p:spPr bwMode="auto">
          <a:xfrm>
            <a:off x="5178425" y="2424113"/>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58" name="Line 26"/>
          <p:cNvSpPr>
            <a:spLocks noChangeShapeType="1"/>
          </p:cNvSpPr>
          <p:nvPr/>
        </p:nvSpPr>
        <p:spPr bwMode="auto">
          <a:xfrm>
            <a:off x="5178425" y="3119438"/>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59" name="Line 27"/>
          <p:cNvSpPr>
            <a:spLocks noChangeShapeType="1"/>
          </p:cNvSpPr>
          <p:nvPr/>
        </p:nvSpPr>
        <p:spPr bwMode="auto">
          <a:xfrm>
            <a:off x="5178425" y="3883025"/>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60" name="Freeform 29"/>
          <p:cNvSpPr>
            <a:spLocks/>
          </p:cNvSpPr>
          <p:nvPr/>
        </p:nvSpPr>
        <p:spPr bwMode="auto">
          <a:xfrm>
            <a:off x="5211763" y="4354513"/>
            <a:ext cx="2824162" cy="1587"/>
          </a:xfrm>
          <a:custGeom>
            <a:avLst/>
            <a:gdLst>
              <a:gd name="T0" fmla="*/ 0 w 4002"/>
              <a:gd name="T1" fmla="*/ 0 h 1587"/>
              <a:gd name="T2" fmla="*/ 1992976262 w 4002"/>
              <a:gd name="T3" fmla="*/ 0 h 1587"/>
              <a:gd name="T4" fmla="*/ 0 w 4002"/>
              <a:gd name="T5" fmla="*/ 0 h 1587"/>
              <a:gd name="T6" fmla="*/ 0 w 4002"/>
              <a:gd name="T7" fmla="*/ 0 h 1587"/>
              <a:gd name="T8" fmla="*/ 0 60000 65536"/>
              <a:gd name="T9" fmla="*/ 0 60000 65536"/>
              <a:gd name="T10" fmla="*/ 0 60000 65536"/>
              <a:gd name="T11" fmla="*/ 0 60000 65536"/>
              <a:gd name="T12" fmla="*/ 0 w 4002"/>
              <a:gd name="T13" fmla="*/ 0 h 1587"/>
              <a:gd name="T14" fmla="*/ 4002 w 4002"/>
              <a:gd name="T15" fmla="*/ 1587 h 1587"/>
            </a:gdLst>
            <a:ahLst/>
            <a:cxnLst>
              <a:cxn ang="T8">
                <a:pos x="T0" y="T1"/>
              </a:cxn>
              <a:cxn ang="T9">
                <a:pos x="T2" y="T3"/>
              </a:cxn>
              <a:cxn ang="T10">
                <a:pos x="T4" y="T5"/>
              </a:cxn>
              <a:cxn ang="T11">
                <a:pos x="T6" y="T7"/>
              </a:cxn>
            </a:cxnLst>
            <a:rect l="T12" t="T13" r="T14" b="T15"/>
            <a:pathLst>
              <a:path w="4002" h="1587">
                <a:moveTo>
                  <a:pt x="0" y="0"/>
                </a:moveTo>
                <a:lnTo>
                  <a:pt x="4002" y="0"/>
                </a:lnTo>
                <a:lnTo>
                  <a:pt x="0" y="0"/>
                </a:lnTo>
                <a:close/>
              </a:path>
            </a:pathLst>
          </a:custGeom>
          <a:solidFill>
            <a:srgbClr val="FFEB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endParaRPr lang="ja-JP" altLang="en-US" sz="2400">
              <a:latin typeface="Avant Garde" charset="0"/>
            </a:endParaRPr>
          </a:p>
        </p:txBody>
      </p:sp>
      <p:sp>
        <p:nvSpPr>
          <p:cNvPr id="1038361" name="Line 30"/>
          <p:cNvSpPr>
            <a:spLocks noChangeShapeType="1"/>
          </p:cNvSpPr>
          <p:nvPr/>
        </p:nvSpPr>
        <p:spPr bwMode="auto">
          <a:xfrm rot="16200000" flipV="1">
            <a:off x="6595269" y="3318669"/>
            <a:ext cx="0" cy="26590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62" name="Line 31"/>
          <p:cNvSpPr>
            <a:spLocks noChangeShapeType="1"/>
          </p:cNvSpPr>
          <p:nvPr/>
        </p:nvSpPr>
        <p:spPr bwMode="auto">
          <a:xfrm rot="-5400000">
            <a:off x="6107906" y="4685507"/>
            <a:ext cx="841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63" name="Line 32"/>
          <p:cNvSpPr>
            <a:spLocks noChangeShapeType="1"/>
          </p:cNvSpPr>
          <p:nvPr/>
        </p:nvSpPr>
        <p:spPr bwMode="auto">
          <a:xfrm rot="-5400000">
            <a:off x="6988969" y="4685507"/>
            <a:ext cx="841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64" name="Line 33"/>
          <p:cNvSpPr>
            <a:spLocks noChangeShapeType="1"/>
          </p:cNvSpPr>
          <p:nvPr/>
        </p:nvSpPr>
        <p:spPr bwMode="auto">
          <a:xfrm rot="-5400000">
            <a:off x="5226844" y="4685507"/>
            <a:ext cx="841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65" name="Line 34"/>
          <p:cNvSpPr>
            <a:spLocks noChangeShapeType="1"/>
          </p:cNvSpPr>
          <p:nvPr/>
        </p:nvSpPr>
        <p:spPr bwMode="auto">
          <a:xfrm rot="-5400000">
            <a:off x="7871619" y="4683919"/>
            <a:ext cx="841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038366" name="Group 160"/>
          <p:cNvGrpSpPr>
            <a:grpSpLocks/>
          </p:cNvGrpSpPr>
          <p:nvPr/>
        </p:nvGrpSpPr>
        <p:grpSpPr bwMode="auto">
          <a:xfrm>
            <a:off x="5205413" y="2900363"/>
            <a:ext cx="2805112" cy="1239837"/>
            <a:chOff x="3279" y="1752"/>
            <a:chExt cx="1767" cy="781"/>
          </a:xfrm>
          <a:solidFill>
            <a:srgbClr val="0070C0"/>
          </a:solidFill>
        </p:grpSpPr>
        <p:sp>
          <p:nvSpPr>
            <p:cNvPr id="1038367" name="Freeform 51"/>
            <p:cNvSpPr>
              <a:spLocks/>
            </p:cNvSpPr>
            <p:nvPr/>
          </p:nvSpPr>
          <p:spPr bwMode="auto">
            <a:xfrm>
              <a:off x="3314" y="1767"/>
              <a:ext cx="1687" cy="726"/>
            </a:xfrm>
            <a:custGeom>
              <a:avLst/>
              <a:gdLst>
                <a:gd name="T0" fmla="*/ 746 w 3797"/>
                <a:gd name="T1" fmla="*/ 331 h 1593"/>
                <a:gd name="T2" fmla="*/ 750 w 3797"/>
                <a:gd name="T3" fmla="*/ 326 h 1593"/>
                <a:gd name="T4" fmla="*/ 718 w 3797"/>
                <a:gd name="T5" fmla="*/ 306 h 1593"/>
                <a:gd name="T6" fmla="*/ 686 w 3797"/>
                <a:gd name="T7" fmla="*/ 301 h 1593"/>
                <a:gd name="T8" fmla="*/ 653 w 3797"/>
                <a:gd name="T9" fmla="*/ 263 h 1593"/>
                <a:gd name="T10" fmla="*/ 625 w 3797"/>
                <a:gd name="T11" fmla="*/ 271 h 1593"/>
                <a:gd name="T12" fmla="*/ 596 w 3797"/>
                <a:gd name="T13" fmla="*/ 263 h 1593"/>
                <a:gd name="T14" fmla="*/ 566 w 3797"/>
                <a:gd name="T15" fmla="*/ 273 h 1593"/>
                <a:gd name="T16" fmla="*/ 532 w 3797"/>
                <a:gd name="T17" fmla="*/ 253 h 1593"/>
                <a:gd name="T18" fmla="*/ 505 w 3797"/>
                <a:gd name="T19" fmla="*/ 246 h 1593"/>
                <a:gd name="T20" fmla="*/ 467 w 3797"/>
                <a:gd name="T21" fmla="*/ 237 h 1593"/>
                <a:gd name="T22" fmla="*/ 440 w 3797"/>
                <a:gd name="T23" fmla="*/ 238 h 1593"/>
                <a:gd name="T24" fmla="*/ 404 w 3797"/>
                <a:gd name="T25" fmla="*/ 218 h 1593"/>
                <a:gd name="T26" fmla="*/ 379 w 3797"/>
                <a:gd name="T27" fmla="*/ 188 h 1593"/>
                <a:gd name="T28" fmla="*/ 344 w 3797"/>
                <a:gd name="T29" fmla="*/ 166 h 1593"/>
                <a:gd name="T30" fmla="*/ 313 w 3797"/>
                <a:gd name="T31" fmla="*/ 176 h 1593"/>
                <a:gd name="T32" fmla="*/ 282 w 3797"/>
                <a:gd name="T33" fmla="*/ 145 h 1593"/>
                <a:gd name="T34" fmla="*/ 254 w 3797"/>
                <a:gd name="T35" fmla="*/ 128 h 1593"/>
                <a:gd name="T36" fmla="*/ 222 w 3797"/>
                <a:gd name="T37" fmla="*/ 63 h 1593"/>
                <a:gd name="T38" fmla="*/ 187 w 3797"/>
                <a:gd name="T39" fmla="*/ 84 h 1593"/>
                <a:gd name="T40" fmla="*/ 156 w 3797"/>
                <a:gd name="T41" fmla="*/ 72 h 1593"/>
                <a:gd name="T42" fmla="*/ 129 w 3797"/>
                <a:gd name="T43" fmla="*/ 92 h 1593"/>
                <a:gd name="T44" fmla="*/ 67 w 3797"/>
                <a:gd name="T45" fmla="*/ 0 h 1593"/>
                <a:gd name="T46" fmla="*/ 0 w 3797"/>
                <a:gd name="T47" fmla="*/ 98 h 1593"/>
                <a:gd name="T48" fmla="*/ 5 w 3797"/>
                <a:gd name="T49" fmla="*/ 102 h 1593"/>
                <a:gd name="T50" fmla="*/ 67 w 3797"/>
                <a:gd name="T51" fmla="*/ 11 h 1593"/>
                <a:gd name="T52" fmla="*/ 128 w 3797"/>
                <a:gd name="T53" fmla="*/ 100 h 1593"/>
                <a:gd name="T54" fmla="*/ 157 w 3797"/>
                <a:gd name="T55" fmla="*/ 79 h 1593"/>
                <a:gd name="T56" fmla="*/ 188 w 3797"/>
                <a:gd name="T57" fmla="*/ 91 h 1593"/>
                <a:gd name="T58" fmla="*/ 219 w 3797"/>
                <a:gd name="T59" fmla="*/ 72 h 1593"/>
                <a:gd name="T60" fmla="*/ 250 w 3797"/>
                <a:gd name="T61" fmla="*/ 133 h 1593"/>
                <a:gd name="T62" fmla="*/ 279 w 3797"/>
                <a:gd name="T63" fmla="*/ 150 h 1593"/>
                <a:gd name="T64" fmla="*/ 312 w 3797"/>
                <a:gd name="T65" fmla="*/ 183 h 1593"/>
                <a:gd name="T66" fmla="*/ 343 w 3797"/>
                <a:gd name="T67" fmla="*/ 173 h 1593"/>
                <a:gd name="T68" fmla="*/ 375 w 3797"/>
                <a:gd name="T69" fmla="*/ 193 h 1593"/>
                <a:gd name="T70" fmla="*/ 401 w 3797"/>
                <a:gd name="T71" fmla="*/ 223 h 1593"/>
                <a:gd name="T72" fmla="*/ 439 w 3797"/>
                <a:gd name="T73" fmla="*/ 244 h 1593"/>
                <a:gd name="T74" fmla="*/ 466 w 3797"/>
                <a:gd name="T75" fmla="*/ 243 h 1593"/>
                <a:gd name="T76" fmla="*/ 500 w 3797"/>
                <a:gd name="T77" fmla="*/ 251 h 1593"/>
                <a:gd name="T78" fmla="*/ 530 w 3797"/>
                <a:gd name="T79" fmla="*/ 258 h 1593"/>
                <a:gd name="T80" fmla="*/ 566 w 3797"/>
                <a:gd name="T81" fmla="*/ 280 h 1593"/>
                <a:gd name="T82" fmla="*/ 596 w 3797"/>
                <a:gd name="T83" fmla="*/ 269 h 1593"/>
                <a:gd name="T84" fmla="*/ 626 w 3797"/>
                <a:gd name="T85" fmla="*/ 278 h 1593"/>
                <a:gd name="T86" fmla="*/ 650 w 3797"/>
                <a:gd name="T87" fmla="*/ 270 h 1593"/>
                <a:gd name="T88" fmla="*/ 683 w 3797"/>
                <a:gd name="T89" fmla="*/ 308 h 1593"/>
                <a:gd name="T90" fmla="*/ 716 w 3797"/>
                <a:gd name="T91" fmla="*/ 312 h 1593"/>
                <a:gd name="T92" fmla="*/ 746 w 3797"/>
                <a:gd name="T93" fmla="*/ 331 h 15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97"/>
                <a:gd name="T142" fmla="*/ 0 h 1593"/>
                <a:gd name="T143" fmla="*/ 3797 w 3797"/>
                <a:gd name="T144" fmla="*/ 1593 h 15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97" h="1593">
                  <a:moveTo>
                    <a:pt x="3780" y="1593"/>
                  </a:moveTo>
                  <a:lnTo>
                    <a:pt x="3797" y="1568"/>
                  </a:lnTo>
                  <a:lnTo>
                    <a:pt x="3638" y="1472"/>
                  </a:lnTo>
                  <a:lnTo>
                    <a:pt x="3477" y="1451"/>
                  </a:lnTo>
                  <a:lnTo>
                    <a:pt x="3307" y="1264"/>
                  </a:lnTo>
                  <a:lnTo>
                    <a:pt x="3167" y="1305"/>
                  </a:lnTo>
                  <a:lnTo>
                    <a:pt x="3020" y="1265"/>
                  </a:lnTo>
                  <a:lnTo>
                    <a:pt x="2870" y="1315"/>
                  </a:lnTo>
                  <a:lnTo>
                    <a:pt x="2696" y="1217"/>
                  </a:lnTo>
                  <a:lnTo>
                    <a:pt x="2556" y="1182"/>
                  </a:lnTo>
                  <a:lnTo>
                    <a:pt x="2367" y="1141"/>
                  </a:lnTo>
                  <a:lnTo>
                    <a:pt x="2230" y="1146"/>
                  </a:lnTo>
                  <a:lnTo>
                    <a:pt x="2049" y="1048"/>
                  </a:lnTo>
                  <a:lnTo>
                    <a:pt x="1923" y="905"/>
                  </a:lnTo>
                  <a:lnTo>
                    <a:pt x="1741" y="800"/>
                  </a:lnTo>
                  <a:lnTo>
                    <a:pt x="1586" y="849"/>
                  </a:lnTo>
                  <a:lnTo>
                    <a:pt x="1428" y="698"/>
                  </a:lnTo>
                  <a:lnTo>
                    <a:pt x="1286" y="614"/>
                  </a:lnTo>
                  <a:lnTo>
                    <a:pt x="1126" y="306"/>
                  </a:lnTo>
                  <a:lnTo>
                    <a:pt x="949" y="405"/>
                  </a:lnTo>
                  <a:lnTo>
                    <a:pt x="793" y="344"/>
                  </a:lnTo>
                  <a:lnTo>
                    <a:pt x="653" y="441"/>
                  </a:lnTo>
                  <a:lnTo>
                    <a:pt x="338" y="0"/>
                  </a:lnTo>
                  <a:lnTo>
                    <a:pt x="0" y="472"/>
                  </a:lnTo>
                  <a:lnTo>
                    <a:pt x="25" y="490"/>
                  </a:lnTo>
                  <a:lnTo>
                    <a:pt x="338" y="53"/>
                  </a:lnTo>
                  <a:lnTo>
                    <a:pt x="646" y="482"/>
                  </a:lnTo>
                  <a:lnTo>
                    <a:pt x="795" y="379"/>
                  </a:lnTo>
                  <a:lnTo>
                    <a:pt x="952" y="437"/>
                  </a:lnTo>
                  <a:lnTo>
                    <a:pt x="1112" y="348"/>
                  </a:lnTo>
                  <a:lnTo>
                    <a:pt x="1265" y="639"/>
                  </a:lnTo>
                  <a:lnTo>
                    <a:pt x="1412" y="725"/>
                  </a:lnTo>
                  <a:lnTo>
                    <a:pt x="1579" y="883"/>
                  </a:lnTo>
                  <a:lnTo>
                    <a:pt x="1736" y="833"/>
                  </a:lnTo>
                  <a:lnTo>
                    <a:pt x="1902" y="928"/>
                  </a:lnTo>
                  <a:lnTo>
                    <a:pt x="2030" y="1073"/>
                  </a:lnTo>
                  <a:lnTo>
                    <a:pt x="2223" y="1176"/>
                  </a:lnTo>
                  <a:lnTo>
                    <a:pt x="2362" y="1171"/>
                  </a:lnTo>
                  <a:lnTo>
                    <a:pt x="2533" y="1209"/>
                  </a:lnTo>
                  <a:lnTo>
                    <a:pt x="2682" y="1245"/>
                  </a:lnTo>
                  <a:lnTo>
                    <a:pt x="2868" y="1348"/>
                  </a:lnTo>
                  <a:lnTo>
                    <a:pt x="3020" y="1297"/>
                  </a:lnTo>
                  <a:lnTo>
                    <a:pt x="3170" y="1337"/>
                  </a:lnTo>
                  <a:lnTo>
                    <a:pt x="3295" y="1298"/>
                  </a:lnTo>
                  <a:lnTo>
                    <a:pt x="3461" y="1481"/>
                  </a:lnTo>
                  <a:lnTo>
                    <a:pt x="3626" y="1500"/>
                  </a:lnTo>
                  <a:lnTo>
                    <a:pt x="3780" y="15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endParaRPr lang="ja-JP" altLang="en-US" sz="2400">
                <a:latin typeface="Avant Garde" charset="0"/>
              </a:endParaRPr>
            </a:p>
          </p:txBody>
        </p:sp>
        <p:sp>
          <p:nvSpPr>
            <p:cNvPr id="1038368" name="Oval 52"/>
            <p:cNvSpPr>
              <a:spLocks noChangeArrowheads="1"/>
            </p:cNvSpPr>
            <p:nvPr/>
          </p:nvSpPr>
          <p:spPr bwMode="auto">
            <a:xfrm>
              <a:off x="3279" y="195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69" name="Oval 53"/>
            <p:cNvSpPr>
              <a:spLocks noChangeArrowheads="1"/>
            </p:cNvSpPr>
            <p:nvPr/>
          </p:nvSpPr>
          <p:spPr bwMode="auto">
            <a:xfrm>
              <a:off x="3419" y="175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0" name="Oval 54"/>
            <p:cNvSpPr>
              <a:spLocks noChangeArrowheads="1"/>
            </p:cNvSpPr>
            <p:nvPr/>
          </p:nvSpPr>
          <p:spPr bwMode="auto">
            <a:xfrm>
              <a:off x="3567" y="194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1" name="Oval 55"/>
            <p:cNvSpPr>
              <a:spLocks noChangeArrowheads="1"/>
            </p:cNvSpPr>
            <p:nvPr/>
          </p:nvSpPr>
          <p:spPr bwMode="auto">
            <a:xfrm>
              <a:off x="3631" y="18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2" name="Oval 56"/>
            <p:cNvSpPr>
              <a:spLocks noChangeArrowheads="1"/>
            </p:cNvSpPr>
            <p:nvPr/>
          </p:nvSpPr>
          <p:spPr bwMode="auto">
            <a:xfrm>
              <a:off x="3693" y="192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3" name="Oval 57"/>
            <p:cNvSpPr>
              <a:spLocks noChangeArrowheads="1"/>
            </p:cNvSpPr>
            <p:nvPr/>
          </p:nvSpPr>
          <p:spPr bwMode="auto">
            <a:xfrm>
              <a:off x="3773" y="188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4" name="Oval 58"/>
            <p:cNvSpPr>
              <a:spLocks noChangeArrowheads="1"/>
            </p:cNvSpPr>
            <p:nvPr/>
          </p:nvSpPr>
          <p:spPr bwMode="auto">
            <a:xfrm>
              <a:off x="3845" y="2015"/>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5" name="Oval 59"/>
            <p:cNvSpPr>
              <a:spLocks noChangeArrowheads="1"/>
            </p:cNvSpPr>
            <p:nvPr/>
          </p:nvSpPr>
          <p:spPr bwMode="auto">
            <a:xfrm>
              <a:off x="3925" y="2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6" name="Oval 60"/>
            <p:cNvSpPr>
              <a:spLocks noChangeArrowheads="1"/>
            </p:cNvSpPr>
            <p:nvPr/>
          </p:nvSpPr>
          <p:spPr bwMode="auto">
            <a:xfrm>
              <a:off x="3985" y="212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7" name="Oval 61"/>
            <p:cNvSpPr>
              <a:spLocks noChangeArrowheads="1"/>
            </p:cNvSpPr>
            <p:nvPr/>
          </p:nvSpPr>
          <p:spPr bwMode="auto">
            <a:xfrm>
              <a:off x="4045" y="210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8" name="Oval 62"/>
            <p:cNvSpPr>
              <a:spLocks noChangeArrowheads="1"/>
            </p:cNvSpPr>
            <p:nvPr/>
          </p:nvSpPr>
          <p:spPr bwMode="auto">
            <a:xfrm>
              <a:off x="4131" y="2155"/>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79" name="Oval 63"/>
            <p:cNvSpPr>
              <a:spLocks noChangeArrowheads="1"/>
            </p:cNvSpPr>
            <p:nvPr/>
          </p:nvSpPr>
          <p:spPr bwMode="auto">
            <a:xfrm>
              <a:off x="4192" y="221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0" name="Oval 64"/>
            <p:cNvSpPr>
              <a:spLocks noChangeArrowheads="1"/>
            </p:cNvSpPr>
            <p:nvPr/>
          </p:nvSpPr>
          <p:spPr bwMode="auto">
            <a:xfrm>
              <a:off x="4264" y="226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1" name="Oval 65"/>
            <p:cNvSpPr>
              <a:spLocks noChangeArrowheads="1"/>
            </p:cNvSpPr>
            <p:nvPr/>
          </p:nvSpPr>
          <p:spPr bwMode="auto">
            <a:xfrm>
              <a:off x="4331" y="2255"/>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2" name="Oval 66"/>
            <p:cNvSpPr>
              <a:spLocks noChangeArrowheads="1"/>
            </p:cNvSpPr>
            <p:nvPr/>
          </p:nvSpPr>
          <p:spPr bwMode="auto">
            <a:xfrm>
              <a:off x="4407" y="227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3" name="Oval 67"/>
            <p:cNvSpPr>
              <a:spLocks noChangeArrowheads="1"/>
            </p:cNvSpPr>
            <p:nvPr/>
          </p:nvSpPr>
          <p:spPr bwMode="auto">
            <a:xfrm>
              <a:off x="4475" y="228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4" name="Oval 68"/>
            <p:cNvSpPr>
              <a:spLocks noChangeArrowheads="1"/>
            </p:cNvSpPr>
            <p:nvPr/>
          </p:nvSpPr>
          <p:spPr bwMode="auto">
            <a:xfrm>
              <a:off x="4547" y="233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5" name="Oval 69"/>
            <p:cNvSpPr>
              <a:spLocks noChangeArrowheads="1"/>
            </p:cNvSpPr>
            <p:nvPr/>
          </p:nvSpPr>
          <p:spPr bwMode="auto">
            <a:xfrm>
              <a:off x="4621" y="231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6" name="Oval 70"/>
            <p:cNvSpPr>
              <a:spLocks noChangeArrowheads="1"/>
            </p:cNvSpPr>
            <p:nvPr/>
          </p:nvSpPr>
          <p:spPr bwMode="auto">
            <a:xfrm>
              <a:off x="4683" y="233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7" name="Oval 71"/>
            <p:cNvSpPr>
              <a:spLocks noChangeArrowheads="1"/>
            </p:cNvSpPr>
            <p:nvPr/>
          </p:nvSpPr>
          <p:spPr bwMode="auto">
            <a:xfrm>
              <a:off x="4753" y="231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8" name="Oval 72"/>
            <p:cNvSpPr>
              <a:spLocks noChangeArrowheads="1"/>
            </p:cNvSpPr>
            <p:nvPr/>
          </p:nvSpPr>
          <p:spPr bwMode="auto">
            <a:xfrm>
              <a:off x="4823" y="239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89" name="Oval 73"/>
            <p:cNvSpPr>
              <a:spLocks noChangeArrowheads="1"/>
            </p:cNvSpPr>
            <p:nvPr/>
          </p:nvSpPr>
          <p:spPr bwMode="auto">
            <a:xfrm>
              <a:off x="4897" y="241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sp>
          <p:nvSpPr>
            <p:cNvPr id="1038390" name="Oval 74"/>
            <p:cNvSpPr>
              <a:spLocks noChangeArrowheads="1"/>
            </p:cNvSpPr>
            <p:nvPr/>
          </p:nvSpPr>
          <p:spPr bwMode="auto">
            <a:xfrm>
              <a:off x="4965" y="245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latin typeface="Avant Garde" charset="0"/>
                <a:ea typeface="Gulim" pitchFamily="34" charset="-127"/>
              </a:endParaRPr>
            </a:p>
          </p:txBody>
        </p:sp>
      </p:grpSp>
      <p:sp>
        <p:nvSpPr>
          <p:cNvPr id="1038391" name="Rectangle 5"/>
          <p:cNvSpPr>
            <a:spLocks noChangeArrowheads="1"/>
          </p:cNvSpPr>
          <p:nvPr/>
        </p:nvSpPr>
        <p:spPr bwMode="ltGray">
          <a:xfrm>
            <a:off x="814388" y="45212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0</a:t>
            </a:r>
          </a:p>
        </p:txBody>
      </p:sp>
      <p:sp>
        <p:nvSpPr>
          <p:cNvPr id="1038392" name="Rectangle 6"/>
          <p:cNvSpPr>
            <a:spLocks noChangeArrowheads="1"/>
          </p:cNvSpPr>
          <p:nvPr/>
        </p:nvSpPr>
        <p:spPr bwMode="ltGray">
          <a:xfrm>
            <a:off x="715963" y="256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40</a:t>
            </a:r>
          </a:p>
        </p:txBody>
      </p:sp>
      <p:sp>
        <p:nvSpPr>
          <p:cNvPr id="1038393" name="Rectangle 7"/>
          <p:cNvSpPr>
            <a:spLocks noChangeArrowheads="1"/>
          </p:cNvSpPr>
          <p:nvPr/>
        </p:nvSpPr>
        <p:spPr bwMode="ltGray">
          <a:xfrm>
            <a:off x="715963" y="159226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60</a:t>
            </a:r>
          </a:p>
        </p:txBody>
      </p:sp>
      <p:sp>
        <p:nvSpPr>
          <p:cNvPr id="1038394" name="Rectangle 9"/>
          <p:cNvSpPr>
            <a:spLocks noChangeArrowheads="1"/>
          </p:cNvSpPr>
          <p:nvPr/>
        </p:nvSpPr>
        <p:spPr bwMode="ltGray">
          <a:xfrm>
            <a:off x="715963" y="35401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r"/>
            <a:r>
              <a:rPr lang="da-DK" altLang="ja-JP" sz="1400" b="0">
                <a:latin typeface="Avant Garde" charset="0"/>
                <a:cs typeface="Arial" pitchFamily="34" charset="0"/>
              </a:rPr>
              <a:t>20</a:t>
            </a:r>
          </a:p>
        </p:txBody>
      </p:sp>
      <p:sp>
        <p:nvSpPr>
          <p:cNvPr id="1038395" name="Line 10"/>
          <p:cNvSpPr>
            <a:spLocks noChangeShapeType="1"/>
          </p:cNvSpPr>
          <p:nvPr/>
        </p:nvSpPr>
        <p:spPr bwMode="auto">
          <a:xfrm flipV="1">
            <a:off x="1177925" y="1717675"/>
            <a:ext cx="0" cy="29495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96" name="Line 11"/>
          <p:cNvSpPr>
            <a:spLocks noChangeShapeType="1"/>
          </p:cNvSpPr>
          <p:nvPr/>
        </p:nvSpPr>
        <p:spPr bwMode="auto">
          <a:xfrm>
            <a:off x="1081088" y="1725613"/>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397" name="Freeform 35"/>
          <p:cNvSpPr>
            <a:spLocks/>
          </p:cNvSpPr>
          <p:nvPr/>
        </p:nvSpPr>
        <p:spPr bwMode="auto">
          <a:xfrm>
            <a:off x="1130300" y="3349625"/>
            <a:ext cx="2822575" cy="1588"/>
          </a:xfrm>
          <a:custGeom>
            <a:avLst/>
            <a:gdLst>
              <a:gd name="T0" fmla="*/ 0 w 4000"/>
              <a:gd name="T1" fmla="*/ 0 h 1588"/>
              <a:gd name="T2" fmla="*/ 1991732408 w 4000"/>
              <a:gd name="T3" fmla="*/ 0 h 1588"/>
              <a:gd name="T4" fmla="*/ 0 w 4000"/>
              <a:gd name="T5" fmla="*/ 0 h 1588"/>
              <a:gd name="T6" fmla="*/ 0 w 4000"/>
              <a:gd name="T7" fmla="*/ 0 h 1588"/>
              <a:gd name="T8" fmla="*/ 0 60000 65536"/>
              <a:gd name="T9" fmla="*/ 0 60000 65536"/>
              <a:gd name="T10" fmla="*/ 0 60000 65536"/>
              <a:gd name="T11" fmla="*/ 0 60000 65536"/>
              <a:gd name="T12" fmla="*/ 0 w 4000"/>
              <a:gd name="T13" fmla="*/ 0 h 1588"/>
              <a:gd name="T14" fmla="*/ 4000 w 4000"/>
              <a:gd name="T15" fmla="*/ 1588 h 1588"/>
            </a:gdLst>
            <a:ahLst/>
            <a:cxnLst>
              <a:cxn ang="T8">
                <a:pos x="T0" y="T1"/>
              </a:cxn>
              <a:cxn ang="T9">
                <a:pos x="T2" y="T3"/>
              </a:cxn>
              <a:cxn ang="T10">
                <a:pos x="T4" y="T5"/>
              </a:cxn>
              <a:cxn ang="T11">
                <a:pos x="T6" y="T7"/>
              </a:cxn>
            </a:cxnLst>
            <a:rect l="T12" t="T13" r="T14" b="T15"/>
            <a:pathLst>
              <a:path w="4000" h="1588">
                <a:moveTo>
                  <a:pt x="0" y="0"/>
                </a:moveTo>
                <a:lnTo>
                  <a:pt x="4000" y="0"/>
                </a:lnTo>
                <a:lnTo>
                  <a:pt x="0" y="0"/>
                </a:lnTo>
                <a:close/>
              </a:path>
            </a:pathLst>
          </a:custGeom>
          <a:solidFill>
            <a:srgbClr val="FFEB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endParaRPr lang="ja-JP" altLang="en-US" sz="2400">
              <a:latin typeface="Avant Garde" charset="0"/>
            </a:endParaRPr>
          </a:p>
        </p:txBody>
      </p:sp>
      <p:sp>
        <p:nvSpPr>
          <p:cNvPr id="1038398" name="Rectangle 36"/>
          <p:cNvSpPr>
            <a:spLocks noChangeArrowheads="1"/>
          </p:cNvSpPr>
          <p:nvPr/>
        </p:nvSpPr>
        <p:spPr bwMode="ltGray">
          <a:xfrm>
            <a:off x="1022419"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dirty="0">
                <a:latin typeface="Avant Garde" charset="0"/>
                <a:cs typeface="Arial" pitchFamily="34" charset="0"/>
              </a:rPr>
              <a:t>0</a:t>
            </a:r>
          </a:p>
        </p:txBody>
      </p:sp>
      <p:sp>
        <p:nvSpPr>
          <p:cNvPr id="1038399" name="Rectangle 37"/>
          <p:cNvSpPr>
            <a:spLocks noChangeArrowheads="1"/>
          </p:cNvSpPr>
          <p:nvPr/>
        </p:nvSpPr>
        <p:spPr bwMode="ltGray">
          <a:xfrm>
            <a:off x="1933644"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2</a:t>
            </a:r>
          </a:p>
        </p:txBody>
      </p:sp>
      <p:sp>
        <p:nvSpPr>
          <p:cNvPr id="1038400" name="Rectangle 38"/>
          <p:cNvSpPr>
            <a:spLocks noChangeArrowheads="1"/>
          </p:cNvSpPr>
          <p:nvPr/>
        </p:nvSpPr>
        <p:spPr bwMode="ltGray">
          <a:xfrm>
            <a:off x="2800419"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4</a:t>
            </a:r>
          </a:p>
        </p:txBody>
      </p:sp>
      <p:sp>
        <p:nvSpPr>
          <p:cNvPr id="1038401" name="Rectangle 39"/>
          <p:cNvSpPr>
            <a:spLocks noChangeArrowheads="1"/>
          </p:cNvSpPr>
          <p:nvPr/>
        </p:nvSpPr>
        <p:spPr bwMode="ltGray">
          <a:xfrm>
            <a:off x="3684657" y="4730750"/>
            <a:ext cx="31418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1800" b="0">
                <a:latin typeface="Avant Garde" charset="0"/>
                <a:cs typeface="Arial" pitchFamily="34" charset="0"/>
              </a:rPr>
              <a:t>6</a:t>
            </a:r>
          </a:p>
        </p:txBody>
      </p:sp>
      <p:sp>
        <p:nvSpPr>
          <p:cNvPr id="1038402" name="Line 40"/>
          <p:cNvSpPr>
            <a:spLocks noChangeShapeType="1"/>
          </p:cNvSpPr>
          <p:nvPr/>
        </p:nvSpPr>
        <p:spPr bwMode="auto">
          <a:xfrm rot="16200000" flipV="1">
            <a:off x="2520157" y="3315494"/>
            <a:ext cx="0" cy="2668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3" name="Line 41"/>
          <p:cNvSpPr>
            <a:spLocks noChangeShapeType="1"/>
          </p:cNvSpPr>
          <p:nvPr/>
        </p:nvSpPr>
        <p:spPr bwMode="auto">
          <a:xfrm rot="-5400000">
            <a:off x="2048669" y="4696619"/>
            <a:ext cx="841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4" name="Line 42"/>
          <p:cNvSpPr>
            <a:spLocks noChangeShapeType="1"/>
          </p:cNvSpPr>
          <p:nvPr/>
        </p:nvSpPr>
        <p:spPr bwMode="auto">
          <a:xfrm rot="-5400000">
            <a:off x="2918619" y="4696619"/>
            <a:ext cx="841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5" name="Line 43"/>
          <p:cNvSpPr>
            <a:spLocks noChangeShapeType="1"/>
          </p:cNvSpPr>
          <p:nvPr/>
        </p:nvSpPr>
        <p:spPr bwMode="auto">
          <a:xfrm rot="-5400000">
            <a:off x="1137444" y="4696619"/>
            <a:ext cx="841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6" name="Line 44"/>
          <p:cNvSpPr>
            <a:spLocks noChangeShapeType="1"/>
          </p:cNvSpPr>
          <p:nvPr/>
        </p:nvSpPr>
        <p:spPr bwMode="auto">
          <a:xfrm rot="-5400000">
            <a:off x="3801269" y="4696619"/>
            <a:ext cx="841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7" name="Line 45"/>
          <p:cNvSpPr>
            <a:spLocks noChangeShapeType="1"/>
          </p:cNvSpPr>
          <p:nvPr/>
        </p:nvSpPr>
        <p:spPr bwMode="auto">
          <a:xfrm>
            <a:off x="1081088" y="2701925"/>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8" name="Line 46"/>
          <p:cNvSpPr>
            <a:spLocks noChangeShapeType="1"/>
          </p:cNvSpPr>
          <p:nvPr/>
        </p:nvSpPr>
        <p:spPr bwMode="auto">
          <a:xfrm>
            <a:off x="1081088" y="3679825"/>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09" name="Line 47"/>
          <p:cNvSpPr>
            <a:spLocks noChangeShapeType="1"/>
          </p:cNvSpPr>
          <p:nvPr/>
        </p:nvSpPr>
        <p:spPr bwMode="auto">
          <a:xfrm>
            <a:off x="1081088" y="4656138"/>
            <a:ext cx="920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410" name="Freeform 76"/>
          <p:cNvSpPr>
            <a:spLocks/>
          </p:cNvSpPr>
          <p:nvPr/>
        </p:nvSpPr>
        <p:spPr bwMode="auto">
          <a:xfrm>
            <a:off x="1130300" y="3127375"/>
            <a:ext cx="2822575" cy="1588"/>
          </a:xfrm>
          <a:custGeom>
            <a:avLst/>
            <a:gdLst>
              <a:gd name="T0" fmla="*/ 0 w 4000"/>
              <a:gd name="T1" fmla="*/ 0 h 1588"/>
              <a:gd name="T2" fmla="*/ 1991732408 w 4000"/>
              <a:gd name="T3" fmla="*/ 0 h 1588"/>
              <a:gd name="T4" fmla="*/ 0 w 4000"/>
              <a:gd name="T5" fmla="*/ 0 h 1588"/>
              <a:gd name="T6" fmla="*/ 0 w 4000"/>
              <a:gd name="T7" fmla="*/ 0 h 1588"/>
              <a:gd name="T8" fmla="*/ 0 60000 65536"/>
              <a:gd name="T9" fmla="*/ 0 60000 65536"/>
              <a:gd name="T10" fmla="*/ 0 60000 65536"/>
              <a:gd name="T11" fmla="*/ 0 60000 65536"/>
              <a:gd name="T12" fmla="*/ 0 w 4000"/>
              <a:gd name="T13" fmla="*/ 0 h 1588"/>
              <a:gd name="T14" fmla="*/ 4000 w 4000"/>
              <a:gd name="T15" fmla="*/ 1588 h 1588"/>
            </a:gdLst>
            <a:ahLst/>
            <a:cxnLst>
              <a:cxn ang="T8">
                <a:pos x="T0" y="T1"/>
              </a:cxn>
              <a:cxn ang="T9">
                <a:pos x="T2" y="T3"/>
              </a:cxn>
              <a:cxn ang="T10">
                <a:pos x="T4" y="T5"/>
              </a:cxn>
              <a:cxn ang="T11">
                <a:pos x="T6" y="T7"/>
              </a:cxn>
            </a:cxnLst>
            <a:rect l="T12" t="T13" r="T14" b="T15"/>
            <a:pathLst>
              <a:path w="4000" h="1588">
                <a:moveTo>
                  <a:pt x="0" y="0"/>
                </a:moveTo>
                <a:lnTo>
                  <a:pt x="400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endParaRPr lang="ja-JP" altLang="en-US" sz="2400">
              <a:latin typeface="Avant Garde" charset="0"/>
            </a:endParaRPr>
          </a:p>
        </p:txBody>
      </p:sp>
      <p:grpSp>
        <p:nvGrpSpPr>
          <p:cNvPr id="1038411" name="Group 159"/>
          <p:cNvGrpSpPr>
            <a:grpSpLocks/>
          </p:cNvGrpSpPr>
          <p:nvPr/>
        </p:nvGrpSpPr>
        <p:grpSpPr bwMode="auto">
          <a:xfrm>
            <a:off x="1104900" y="2336800"/>
            <a:ext cx="2894013" cy="766763"/>
            <a:chOff x="696" y="1397"/>
            <a:chExt cx="1823" cy="483"/>
          </a:xfrm>
          <a:solidFill>
            <a:srgbClr val="FF0000"/>
          </a:solidFill>
        </p:grpSpPr>
        <p:sp>
          <p:nvSpPr>
            <p:cNvPr id="1038412" name="Freeform 79"/>
            <p:cNvSpPr>
              <a:spLocks/>
            </p:cNvSpPr>
            <p:nvPr/>
          </p:nvSpPr>
          <p:spPr bwMode="auto">
            <a:xfrm>
              <a:off x="739" y="1419"/>
              <a:ext cx="1752" cy="430"/>
            </a:xfrm>
            <a:custGeom>
              <a:avLst/>
              <a:gdLst>
                <a:gd name="T0" fmla="*/ 773 w 3942"/>
                <a:gd name="T1" fmla="*/ 163 h 946"/>
                <a:gd name="T2" fmla="*/ 779 w 3942"/>
                <a:gd name="T3" fmla="*/ 161 h 946"/>
                <a:gd name="T4" fmla="*/ 742 w 3942"/>
                <a:gd name="T5" fmla="*/ 0 h 946"/>
                <a:gd name="T6" fmla="*/ 677 w 3942"/>
                <a:gd name="T7" fmla="*/ 54 h 946"/>
                <a:gd name="T8" fmla="*/ 650 w 3942"/>
                <a:gd name="T9" fmla="*/ 185 h 946"/>
                <a:gd name="T10" fmla="*/ 624 w 3942"/>
                <a:gd name="T11" fmla="*/ 165 h 946"/>
                <a:gd name="T12" fmla="*/ 596 w 3942"/>
                <a:gd name="T13" fmla="*/ 143 h 946"/>
                <a:gd name="T14" fmla="*/ 561 w 3942"/>
                <a:gd name="T15" fmla="*/ 110 h 946"/>
                <a:gd name="T16" fmla="*/ 524 w 3942"/>
                <a:gd name="T17" fmla="*/ 125 h 946"/>
                <a:gd name="T18" fmla="*/ 500 w 3942"/>
                <a:gd name="T19" fmla="*/ 122 h 946"/>
                <a:gd name="T20" fmla="*/ 437 w 3942"/>
                <a:gd name="T21" fmla="*/ 45 h 946"/>
                <a:gd name="T22" fmla="*/ 404 w 3942"/>
                <a:gd name="T23" fmla="*/ 59 h 946"/>
                <a:gd name="T24" fmla="*/ 375 w 3942"/>
                <a:gd name="T25" fmla="*/ 79 h 946"/>
                <a:gd name="T26" fmla="*/ 345 w 3942"/>
                <a:gd name="T27" fmla="*/ 94 h 946"/>
                <a:gd name="T28" fmla="*/ 308 w 3942"/>
                <a:gd name="T29" fmla="*/ 54 h 946"/>
                <a:gd name="T30" fmla="*/ 284 w 3942"/>
                <a:gd name="T31" fmla="*/ 70 h 946"/>
                <a:gd name="T32" fmla="*/ 248 w 3942"/>
                <a:gd name="T33" fmla="*/ 45 h 946"/>
                <a:gd name="T34" fmla="*/ 219 w 3942"/>
                <a:gd name="T35" fmla="*/ 77 h 946"/>
                <a:gd name="T36" fmla="*/ 188 w 3942"/>
                <a:gd name="T37" fmla="*/ 27 h 946"/>
                <a:gd name="T38" fmla="*/ 128 w 3942"/>
                <a:gd name="T39" fmla="*/ 2 h 946"/>
                <a:gd name="T40" fmla="*/ 67 w 3942"/>
                <a:gd name="T41" fmla="*/ 95 h 946"/>
                <a:gd name="T42" fmla="*/ 0 w 3942"/>
                <a:gd name="T43" fmla="*/ 181 h 946"/>
                <a:gd name="T44" fmla="*/ 4 w 3942"/>
                <a:gd name="T45" fmla="*/ 185 h 946"/>
                <a:gd name="T46" fmla="*/ 72 w 3942"/>
                <a:gd name="T47" fmla="*/ 99 h 946"/>
                <a:gd name="T48" fmla="*/ 129 w 3942"/>
                <a:gd name="T49" fmla="*/ 10 h 946"/>
                <a:gd name="T50" fmla="*/ 183 w 3942"/>
                <a:gd name="T51" fmla="*/ 32 h 946"/>
                <a:gd name="T52" fmla="*/ 218 w 3942"/>
                <a:gd name="T53" fmla="*/ 86 h 946"/>
                <a:gd name="T54" fmla="*/ 249 w 3942"/>
                <a:gd name="T55" fmla="*/ 52 h 946"/>
                <a:gd name="T56" fmla="*/ 284 w 3942"/>
                <a:gd name="T57" fmla="*/ 78 h 946"/>
                <a:gd name="T58" fmla="*/ 307 w 3942"/>
                <a:gd name="T59" fmla="*/ 62 h 946"/>
                <a:gd name="T60" fmla="*/ 344 w 3942"/>
                <a:gd name="T61" fmla="*/ 102 h 946"/>
                <a:gd name="T62" fmla="*/ 376 w 3942"/>
                <a:gd name="T63" fmla="*/ 85 h 946"/>
                <a:gd name="T64" fmla="*/ 406 w 3942"/>
                <a:gd name="T65" fmla="*/ 65 h 946"/>
                <a:gd name="T66" fmla="*/ 435 w 3942"/>
                <a:gd name="T67" fmla="*/ 53 h 946"/>
                <a:gd name="T68" fmla="*/ 497 w 3942"/>
                <a:gd name="T69" fmla="*/ 128 h 946"/>
                <a:gd name="T70" fmla="*/ 526 w 3942"/>
                <a:gd name="T71" fmla="*/ 131 h 946"/>
                <a:gd name="T72" fmla="*/ 560 w 3942"/>
                <a:gd name="T73" fmla="*/ 117 h 946"/>
                <a:gd name="T74" fmla="*/ 592 w 3942"/>
                <a:gd name="T75" fmla="*/ 148 h 946"/>
                <a:gd name="T76" fmla="*/ 620 w 3942"/>
                <a:gd name="T77" fmla="*/ 170 h 946"/>
                <a:gd name="T78" fmla="*/ 654 w 3942"/>
                <a:gd name="T79" fmla="*/ 195 h 946"/>
                <a:gd name="T80" fmla="*/ 682 w 3942"/>
                <a:gd name="T81" fmla="*/ 57 h 946"/>
                <a:gd name="T82" fmla="*/ 738 w 3942"/>
                <a:gd name="T83" fmla="*/ 10 h 946"/>
                <a:gd name="T84" fmla="*/ 773 w 3942"/>
                <a:gd name="T85" fmla="*/ 163 h 9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42"/>
                <a:gd name="T130" fmla="*/ 0 h 946"/>
                <a:gd name="T131" fmla="*/ 3942 w 3942"/>
                <a:gd name="T132" fmla="*/ 946 h 9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42" h="946">
                  <a:moveTo>
                    <a:pt x="3912" y="788"/>
                  </a:moveTo>
                  <a:lnTo>
                    <a:pt x="3942" y="781"/>
                  </a:lnTo>
                  <a:lnTo>
                    <a:pt x="3758" y="0"/>
                  </a:lnTo>
                  <a:lnTo>
                    <a:pt x="3427" y="261"/>
                  </a:lnTo>
                  <a:lnTo>
                    <a:pt x="3291" y="893"/>
                  </a:lnTo>
                  <a:lnTo>
                    <a:pt x="3161" y="797"/>
                  </a:lnTo>
                  <a:lnTo>
                    <a:pt x="3017" y="692"/>
                  </a:lnTo>
                  <a:lnTo>
                    <a:pt x="2842" y="532"/>
                  </a:lnTo>
                  <a:lnTo>
                    <a:pt x="2654" y="604"/>
                  </a:lnTo>
                  <a:lnTo>
                    <a:pt x="2534" y="590"/>
                  </a:lnTo>
                  <a:lnTo>
                    <a:pt x="2211" y="221"/>
                  </a:lnTo>
                  <a:lnTo>
                    <a:pt x="2048" y="283"/>
                  </a:lnTo>
                  <a:lnTo>
                    <a:pt x="1896" y="380"/>
                  </a:lnTo>
                  <a:lnTo>
                    <a:pt x="1747" y="456"/>
                  </a:lnTo>
                  <a:lnTo>
                    <a:pt x="1562" y="260"/>
                  </a:lnTo>
                  <a:lnTo>
                    <a:pt x="1437" y="342"/>
                  </a:lnTo>
                  <a:lnTo>
                    <a:pt x="1255" y="215"/>
                  </a:lnTo>
                  <a:lnTo>
                    <a:pt x="1108" y="371"/>
                  </a:lnTo>
                  <a:lnTo>
                    <a:pt x="949" y="133"/>
                  </a:lnTo>
                  <a:lnTo>
                    <a:pt x="646" y="12"/>
                  </a:lnTo>
                  <a:lnTo>
                    <a:pt x="337" y="463"/>
                  </a:lnTo>
                  <a:lnTo>
                    <a:pt x="0" y="875"/>
                  </a:lnTo>
                  <a:lnTo>
                    <a:pt x="23" y="894"/>
                  </a:lnTo>
                  <a:lnTo>
                    <a:pt x="362" y="477"/>
                  </a:lnTo>
                  <a:lnTo>
                    <a:pt x="655" y="47"/>
                  </a:lnTo>
                  <a:lnTo>
                    <a:pt x="928" y="156"/>
                  </a:lnTo>
                  <a:lnTo>
                    <a:pt x="1105" y="419"/>
                  </a:lnTo>
                  <a:lnTo>
                    <a:pt x="1260" y="254"/>
                  </a:lnTo>
                  <a:lnTo>
                    <a:pt x="1437" y="376"/>
                  </a:lnTo>
                  <a:lnTo>
                    <a:pt x="1555" y="299"/>
                  </a:lnTo>
                  <a:lnTo>
                    <a:pt x="1742" y="493"/>
                  </a:lnTo>
                  <a:lnTo>
                    <a:pt x="1905" y="410"/>
                  </a:lnTo>
                  <a:lnTo>
                    <a:pt x="2055" y="315"/>
                  </a:lnTo>
                  <a:lnTo>
                    <a:pt x="2202" y="258"/>
                  </a:lnTo>
                  <a:lnTo>
                    <a:pt x="2518" y="619"/>
                  </a:lnTo>
                  <a:lnTo>
                    <a:pt x="2663" y="634"/>
                  </a:lnTo>
                  <a:lnTo>
                    <a:pt x="2835" y="566"/>
                  </a:lnTo>
                  <a:lnTo>
                    <a:pt x="2998" y="717"/>
                  </a:lnTo>
                  <a:lnTo>
                    <a:pt x="3142" y="822"/>
                  </a:lnTo>
                  <a:lnTo>
                    <a:pt x="3312" y="946"/>
                  </a:lnTo>
                  <a:lnTo>
                    <a:pt x="3452" y="277"/>
                  </a:lnTo>
                  <a:lnTo>
                    <a:pt x="3737" y="50"/>
                  </a:lnTo>
                  <a:lnTo>
                    <a:pt x="3912" y="788"/>
                  </a:lnTo>
                  <a:close/>
                </a:path>
              </a:pathLst>
            </a:custGeom>
            <a:grpFill/>
            <a:ln w="9525">
              <a:noFill/>
              <a:round/>
              <a:headEnd/>
              <a:tailEnd/>
            </a:ln>
            <a:extLst/>
          </p:spPr>
          <p:txBody>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endParaRPr lang="ja-JP" altLang="en-US" sz="2400">
                <a:solidFill>
                  <a:srgbClr val="FF0000"/>
                </a:solidFill>
                <a:latin typeface="Avant Garde" charset="0"/>
              </a:endParaRPr>
            </a:p>
          </p:txBody>
        </p:sp>
        <p:sp>
          <p:nvSpPr>
            <p:cNvPr id="1038413" name="Oval 80"/>
            <p:cNvSpPr>
              <a:spLocks noChangeArrowheads="1"/>
            </p:cNvSpPr>
            <p:nvPr/>
          </p:nvSpPr>
          <p:spPr bwMode="auto">
            <a:xfrm>
              <a:off x="696" y="1779"/>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4" name="Oval 81"/>
            <p:cNvSpPr>
              <a:spLocks noChangeArrowheads="1"/>
            </p:cNvSpPr>
            <p:nvPr/>
          </p:nvSpPr>
          <p:spPr bwMode="auto">
            <a:xfrm>
              <a:off x="848" y="1606"/>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5" name="Oval 82"/>
            <p:cNvSpPr>
              <a:spLocks noChangeArrowheads="1"/>
            </p:cNvSpPr>
            <p:nvPr/>
          </p:nvSpPr>
          <p:spPr bwMode="auto">
            <a:xfrm>
              <a:off x="984" y="1397"/>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6" name="Oval 83"/>
            <p:cNvSpPr>
              <a:spLocks noChangeArrowheads="1"/>
            </p:cNvSpPr>
            <p:nvPr/>
          </p:nvSpPr>
          <p:spPr bwMode="auto">
            <a:xfrm>
              <a:off x="1094" y="1435"/>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7" name="Oval 84"/>
            <p:cNvSpPr>
              <a:spLocks noChangeArrowheads="1"/>
            </p:cNvSpPr>
            <p:nvPr/>
          </p:nvSpPr>
          <p:spPr bwMode="auto">
            <a:xfrm>
              <a:off x="1190" y="1559"/>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8" name="Oval 85"/>
            <p:cNvSpPr>
              <a:spLocks noChangeArrowheads="1"/>
            </p:cNvSpPr>
            <p:nvPr/>
          </p:nvSpPr>
          <p:spPr bwMode="auto">
            <a:xfrm>
              <a:off x="1330" y="1537"/>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19" name="Oval 86"/>
            <p:cNvSpPr>
              <a:spLocks noChangeArrowheads="1"/>
            </p:cNvSpPr>
            <p:nvPr/>
          </p:nvSpPr>
          <p:spPr bwMode="auto">
            <a:xfrm>
              <a:off x="1470" y="1590"/>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0" name="Oval 87"/>
            <p:cNvSpPr>
              <a:spLocks noChangeArrowheads="1"/>
            </p:cNvSpPr>
            <p:nvPr/>
          </p:nvSpPr>
          <p:spPr bwMode="auto">
            <a:xfrm>
              <a:off x="1552" y="1550"/>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1" name="Oval 88"/>
            <p:cNvSpPr>
              <a:spLocks noChangeArrowheads="1"/>
            </p:cNvSpPr>
            <p:nvPr/>
          </p:nvSpPr>
          <p:spPr bwMode="auto">
            <a:xfrm>
              <a:off x="1598" y="1521"/>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2" name="Oval 89"/>
            <p:cNvSpPr>
              <a:spLocks noChangeArrowheads="1"/>
            </p:cNvSpPr>
            <p:nvPr/>
          </p:nvSpPr>
          <p:spPr bwMode="auto">
            <a:xfrm>
              <a:off x="1682" y="1492"/>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3" name="Oval 90"/>
            <p:cNvSpPr>
              <a:spLocks noChangeArrowheads="1"/>
            </p:cNvSpPr>
            <p:nvPr/>
          </p:nvSpPr>
          <p:spPr bwMode="auto">
            <a:xfrm>
              <a:off x="1746" y="1581"/>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4" name="Oval 91"/>
            <p:cNvSpPr>
              <a:spLocks noChangeArrowheads="1"/>
            </p:cNvSpPr>
            <p:nvPr/>
          </p:nvSpPr>
          <p:spPr bwMode="auto">
            <a:xfrm>
              <a:off x="1818" y="1639"/>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5" name="Oval 92"/>
            <p:cNvSpPr>
              <a:spLocks noChangeArrowheads="1"/>
            </p:cNvSpPr>
            <p:nvPr/>
          </p:nvSpPr>
          <p:spPr bwMode="auto">
            <a:xfrm>
              <a:off x="1888" y="1661"/>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6" name="Oval 93"/>
            <p:cNvSpPr>
              <a:spLocks noChangeArrowheads="1"/>
            </p:cNvSpPr>
            <p:nvPr/>
          </p:nvSpPr>
          <p:spPr bwMode="auto">
            <a:xfrm>
              <a:off x="1898" y="1661"/>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7" name="Oval 94"/>
            <p:cNvSpPr>
              <a:spLocks noChangeArrowheads="1"/>
            </p:cNvSpPr>
            <p:nvPr/>
          </p:nvSpPr>
          <p:spPr bwMode="auto">
            <a:xfrm>
              <a:off x="1950" y="1634"/>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8" name="Oval 95"/>
            <p:cNvSpPr>
              <a:spLocks noChangeArrowheads="1"/>
            </p:cNvSpPr>
            <p:nvPr/>
          </p:nvSpPr>
          <p:spPr bwMode="auto">
            <a:xfrm>
              <a:off x="2006" y="1683"/>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29" name="Oval 96"/>
            <p:cNvSpPr>
              <a:spLocks noChangeArrowheads="1"/>
            </p:cNvSpPr>
            <p:nvPr/>
          </p:nvSpPr>
          <p:spPr bwMode="auto">
            <a:xfrm>
              <a:off x="2084" y="1737"/>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0" name="Oval 97"/>
            <p:cNvSpPr>
              <a:spLocks noChangeArrowheads="1"/>
            </p:cNvSpPr>
            <p:nvPr/>
          </p:nvSpPr>
          <p:spPr bwMode="auto">
            <a:xfrm>
              <a:off x="2162" y="1799"/>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1" name="Oval 98"/>
            <p:cNvSpPr>
              <a:spLocks noChangeArrowheads="1"/>
            </p:cNvSpPr>
            <p:nvPr/>
          </p:nvSpPr>
          <p:spPr bwMode="auto">
            <a:xfrm>
              <a:off x="2224" y="1510"/>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2" name="Oval 99"/>
            <p:cNvSpPr>
              <a:spLocks noChangeArrowheads="1"/>
            </p:cNvSpPr>
            <p:nvPr/>
          </p:nvSpPr>
          <p:spPr bwMode="auto">
            <a:xfrm>
              <a:off x="2356" y="1399"/>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3" name="Oval 100"/>
            <p:cNvSpPr>
              <a:spLocks noChangeArrowheads="1"/>
            </p:cNvSpPr>
            <p:nvPr/>
          </p:nvSpPr>
          <p:spPr bwMode="auto">
            <a:xfrm>
              <a:off x="2438" y="1714"/>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4" name="Oval 101"/>
            <p:cNvSpPr>
              <a:spLocks noChangeArrowheads="1"/>
            </p:cNvSpPr>
            <p:nvPr/>
          </p:nvSpPr>
          <p:spPr bwMode="auto">
            <a:xfrm>
              <a:off x="1256" y="1495"/>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sp>
          <p:nvSpPr>
            <p:cNvPr id="1038435" name="Oval 102"/>
            <p:cNvSpPr>
              <a:spLocks noChangeArrowheads="1"/>
            </p:cNvSpPr>
            <p:nvPr/>
          </p:nvSpPr>
          <p:spPr bwMode="auto">
            <a:xfrm>
              <a:off x="1396" y="1504"/>
              <a:ext cx="81" cy="81"/>
            </a:xfrm>
            <a:prstGeom prst="ellipse">
              <a:avLst/>
            </a:prstGeom>
            <a:grpFill/>
            <a:ln w="9525">
              <a:noFill/>
              <a:round/>
              <a:headEnd/>
              <a:tailEnd/>
            </a:ln>
            <a:extLst/>
          </p:spPr>
          <p:txBody>
            <a:bodyPr wrap="none" anchor="ct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endParaRPr lang="ko-KR" altLang="en-US" sz="2400" b="0">
                <a:solidFill>
                  <a:srgbClr val="FF0000"/>
                </a:solidFill>
                <a:latin typeface="Avant Garde" charset="0"/>
                <a:ea typeface="Gulim" pitchFamily="34" charset="-127"/>
              </a:endParaRPr>
            </a:p>
          </p:txBody>
        </p:sp>
      </p:grpSp>
      <p:sp>
        <p:nvSpPr>
          <p:cNvPr id="1038436" name="Text Box 103"/>
          <p:cNvSpPr txBox="1">
            <a:spLocks noChangeArrowheads="1"/>
          </p:cNvSpPr>
          <p:nvPr/>
        </p:nvSpPr>
        <p:spPr bwMode="auto">
          <a:xfrm>
            <a:off x="5301177" y="1312160"/>
            <a:ext cx="3547548"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da-DK" altLang="ja-JP" sz="2400" dirty="0">
                <a:latin typeface="Avant Garde" charset="0"/>
              </a:rPr>
              <a:t>β</a:t>
            </a:r>
            <a:r>
              <a:rPr lang="ja-JP" altLang="da-DK" sz="2400" dirty="0">
                <a:latin typeface="Avant Garde" charset="0"/>
              </a:rPr>
              <a:t>細胞機能</a:t>
            </a:r>
            <a:endParaRPr lang="en-US" altLang="ja-JP" sz="2400" dirty="0">
              <a:latin typeface="Avant Garde" charset="0"/>
            </a:endParaRPr>
          </a:p>
          <a:p>
            <a:pPr algn="ctr"/>
            <a:r>
              <a:rPr lang="ja-JP" altLang="en-US" sz="2400" dirty="0">
                <a:latin typeface="Avant Garde" charset="0"/>
                <a:ea typeface="Gulim" pitchFamily="34" charset="-127"/>
              </a:rPr>
              <a:t>（インスリン分泌能力）</a:t>
            </a:r>
            <a:endParaRPr lang="ko-KR" altLang="en-US" sz="2400" dirty="0">
              <a:latin typeface="Avant Garde" charset="0"/>
              <a:ea typeface="Gulim" pitchFamily="34" charset="-127"/>
            </a:endParaRPr>
          </a:p>
        </p:txBody>
      </p:sp>
      <p:sp>
        <p:nvSpPr>
          <p:cNvPr id="1038437" name="Text Box 104"/>
          <p:cNvSpPr txBox="1">
            <a:spLocks noChangeArrowheads="1"/>
          </p:cNvSpPr>
          <p:nvPr/>
        </p:nvSpPr>
        <p:spPr bwMode="auto">
          <a:xfrm>
            <a:off x="1246188" y="1312863"/>
            <a:ext cx="2925763" cy="830997"/>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b="1">
                <a:solidFill>
                  <a:schemeClr val="tx1"/>
                </a:solidFill>
                <a:latin typeface="AvantGarde" pitchFamily="34" charset="0"/>
                <a:ea typeface="ＭＳ Ｐゴシック" pitchFamily="50" charset="-128"/>
              </a:defRPr>
            </a:lvl1pPr>
            <a:lvl2pPr marL="37931725" indent="-37474525">
              <a:defRPr sz="2000" b="1">
                <a:solidFill>
                  <a:schemeClr val="tx1"/>
                </a:solidFill>
                <a:latin typeface="AvantGarde" pitchFamily="34" charset="0"/>
                <a:ea typeface="ＭＳ Ｐゴシック" pitchFamily="50" charset="-128"/>
              </a:defRPr>
            </a:lvl2pPr>
            <a:lvl3pPr>
              <a:defRPr sz="2000" b="1">
                <a:solidFill>
                  <a:schemeClr val="tx1"/>
                </a:solidFill>
                <a:latin typeface="AvantGarde" pitchFamily="34" charset="0"/>
                <a:ea typeface="ＭＳ Ｐゴシック" pitchFamily="50" charset="-128"/>
              </a:defRPr>
            </a:lvl3pPr>
            <a:lvl4pPr>
              <a:defRPr sz="2000" b="1">
                <a:solidFill>
                  <a:schemeClr val="tx1"/>
                </a:solidFill>
                <a:latin typeface="AvantGarde" pitchFamily="34" charset="0"/>
                <a:ea typeface="ＭＳ Ｐゴシック" pitchFamily="50" charset="-128"/>
              </a:defRPr>
            </a:lvl4pPr>
            <a:lvl5pPr>
              <a:defRPr sz="2000" b="1">
                <a:solidFill>
                  <a:schemeClr val="tx1"/>
                </a:solidFill>
                <a:latin typeface="AvantGarde" pitchFamily="34" charset="0"/>
                <a:ea typeface="ＭＳ Ｐゴシック" pitchFamily="50" charset="-128"/>
              </a:defRPr>
            </a:lvl5pPr>
            <a:lvl6pPr marL="457200" eaLnBrk="0" fontAlgn="base" hangingPunct="0">
              <a:spcBef>
                <a:spcPct val="0"/>
              </a:spcBef>
              <a:spcAft>
                <a:spcPct val="0"/>
              </a:spcAft>
              <a:defRPr sz="2000" b="1">
                <a:solidFill>
                  <a:schemeClr val="tx1"/>
                </a:solidFill>
                <a:latin typeface="AvantGarde" pitchFamily="34" charset="0"/>
                <a:ea typeface="ＭＳ Ｐゴシック" pitchFamily="50" charset="-128"/>
              </a:defRPr>
            </a:lvl6pPr>
            <a:lvl7pPr marL="914400" eaLnBrk="0" fontAlgn="base" hangingPunct="0">
              <a:spcBef>
                <a:spcPct val="0"/>
              </a:spcBef>
              <a:spcAft>
                <a:spcPct val="0"/>
              </a:spcAft>
              <a:defRPr sz="2000" b="1">
                <a:solidFill>
                  <a:schemeClr val="tx1"/>
                </a:solidFill>
                <a:latin typeface="AvantGarde" pitchFamily="34" charset="0"/>
                <a:ea typeface="ＭＳ Ｐゴシック" pitchFamily="50" charset="-128"/>
              </a:defRPr>
            </a:lvl7pPr>
            <a:lvl8pPr marL="1371600" eaLnBrk="0" fontAlgn="base" hangingPunct="0">
              <a:spcBef>
                <a:spcPct val="0"/>
              </a:spcBef>
              <a:spcAft>
                <a:spcPct val="0"/>
              </a:spcAft>
              <a:defRPr sz="2000" b="1">
                <a:solidFill>
                  <a:schemeClr val="tx1"/>
                </a:solidFill>
                <a:latin typeface="AvantGarde" pitchFamily="34" charset="0"/>
                <a:ea typeface="ＭＳ Ｐゴシック" pitchFamily="50" charset="-128"/>
              </a:defRPr>
            </a:lvl8pPr>
            <a:lvl9pPr marL="1828800" eaLnBrk="0" fontAlgn="base" hangingPunct="0">
              <a:spcBef>
                <a:spcPct val="0"/>
              </a:spcBef>
              <a:spcAft>
                <a:spcPct val="0"/>
              </a:spcAft>
              <a:defRPr sz="2000" b="1">
                <a:solidFill>
                  <a:schemeClr val="tx1"/>
                </a:solidFill>
                <a:latin typeface="AvantGarde" pitchFamily="34" charset="0"/>
                <a:ea typeface="ＭＳ Ｐゴシック" pitchFamily="50" charset="-128"/>
              </a:defRPr>
            </a:lvl9pPr>
          </a:lstStyle>
          <a:p>
            <a:pPr algn="ctr"/>
            <a:r>
              <a:rPr lang="ja-JP" altLang="da-DK" sz="2400" dirty="0">
                <a:latin typeface="Avant Garde" charset="0"/>
              </a:rPr>
              <a:t>イン</a:t>
            </a:r>
            <a:r>
              <a:rPr lang="ja-JP" altLang="en-US" sz="2400" dirty="0">
                <a:latin typeface="Avant Garde" charset="0"/>
              </a:rPr>
              <a:t>ス</a:t>
            </a:r>
            <a:r>
              <a:rPr lang="ja-JP" altLang="da-DK" sz="2400" dirty="0">
                <a:latin typeface="Avant Garde" charset="0"/>
              </a:rPr>
              <a:t>リン感受性</a:t>
            </a:r>
            <a:endParaRPr lang="en-US" altLang="ja-JP" sz="2400" dirty="0">
              <a:latin typeface="Avant Garde" charset="0"/>
            </a:endParaRPr>
          </a:p>
          <a:p>
            <a:pPr algn="ctr"/>
            <a:r>
              <a:rPr lang="ja-JP" altLang="en-US" sz="2400" dirty="0">
                <a:latin typeface="Avant Garde" charset="0"/>
                <a:ea typeface="Gulim" pitchFamily="34" charset="-127"/>
              </a:rPr>
              <a:t>（作用のしやすさ）</a:t>
            </a:r>
            <a:endParaRPr lang="ko-KR" altLang="en-US" sz="2400" dirty="0">
              <a:latin typeface="Avant Garde" charset="0"/>
              <a:ea typeface="Gulim" pitchFamily="34" charset="-127"/>
            </a:endParaRPr>
          </a:p>
        </p:txBody>
      </p:sp>
      <p:sp>
        <p:nvSpPr>
          <p:cNvPr id="1038438" name="Rectangle 102"/>
          <p:cNvSpPr>
            <a:spLocks noChangeArrowheads="1"/>
          </p:cNvSpPr>
          <p:nvPr/>
        </p:nvSpPr>
        <p:spPr bwMode="auto">
          <a:xfrm>
            <a:off x="5064587" y="6427002"/>
            <a:ext cx="38809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ja-JP" sz="1400" dirty="0"/>
              <a:t>Levy J et al </a:t>
            </a:r>
            <a:r>
              <a:rPr lang="en-GB" altLang="ja-JP" sz="1400" i="1" dirty="0" err="1"/>
              <a:t>Diabet</a:t>
            </a:r>
            <a:r>
              <a:rPr lang="en-GB" altLang="ja-JP" sz="1400" i="1" dirty="0"/>
              <a:t> Med</a:t>
            </a:r>
            <a:r>
              <a:rPr lang="en-GB" altLang="ja-JP" sz="1400" dirty="0"/>
              <a:t> 1998;15:290–296.</a:t>
            </a:r>
            <a:r>
              <a:rPr lang="ja-JP" altLang="en-GB" sz="1400" dirty="0"/>
              <a:t>より改変</a:t>
            </a:r>
            <a:endParaRPr lang="ja-JP" altLang="en-US" sz="1400" dirty="0"/>
          </a:p>
        </p:txBody>
      </p:sp>
      <p:sp>
        <p:nvSpPr>
          <p:cNvPr id="2" name="右矢印 1"/>
          <p:cNvSpPr/>
          <p:nvPr/>
        </p:nvSpPr>
        <p:spPr>
          <a:xfrm>
            <a:off x="1778000" y="3238501"/>
            <a:ext cx="214312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1543083" y="3900488"/>
            <a:ext cx="2481770" cy="369332"/>
          </a:xfrm>
          <a:prstGeom prst="rect">
            <a:avLst/>
          </a:prstGeom>
          <a:noFill/>
        </p:spPr>
        <p:txBody>
          <a:bodyPr wrap="none" rtlCol="0">
            <a:spAutoFit/>
          </a:bodyPr>
          <a:lstStyle/>
          <a:p>
            <a:r>
              <a:rPr kumimoji="1" lang="ja-JP" altLang="en-US" dirty="0"/>
              <a:t>ある程度維持できても</a:t>
            </a:r>
            <a:r>
              <a:rPr kumimoji="1" lang="en-US" altLang="ja-JP" dirty="0"/>
              <a:t>…</a:t>
            </a:r>
            <a:endParaRPr kumimoji="1" lang="ja-JP" altLang="en-US" dirty="0"/>
          </a:p>
        </p:txBody>
      </p:sp>
      <p:sp>
        <p:nvSpPr>
          <p:cNvPr id="105" name="右矢印 104"/>
          <p:cNvSpPr/>
          <p:nvPr/>
        </p:nvSpPr>
        <p:spPr>
          <a:xfrm rot="1542424">
            <a:off x="6060592" y="2680496"/>
            <a:ext cx="2143126"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6" name="テキスト ボックス 105"/>
          <p:cNvSpPr txBox="1"/>
          <p:nvPr/>
        </p:nvSpPr>
        <p:spPr>
          <a:xfrm>
            <a:off x="7335273" y="2373042"/>
            <a:ext cx="1569660" cy="646331"/>
          </a:xfrm>
          <a:prstGeom prst="rect">
            <a:avLst/>
          </a:prstGeom>
          <a:noFill/>
        </p:spPr>
        <p:txBody>
          <a:bodyPr wrap="none" rtlCol="0">
            <a:spAutoFit/>
          </a:bodyPr>
          <a:lstStyle/>
          <a:p>
            <a:r>
              <a:rPr kumimoji="1" lang="ja-JP" altLang="en-US" dirty="0"/>
              <a:t>年々分泌能は</a:t>
            </a:r>
            <a:endParaRPr kumimoji="1" lang="en-US" altLang="ja-JP" dirty="0"/>
          </a:p>
          <a:p>
            <a:r>
              <a:rPr kumimoji="1" lang="ja-JP" altLang="en-US" dirty="0"/>
              <a:t>低下していく</a:t>
            </a:r>
          </a:p>
        </p:txBody>
      </p:sp>
    </p:spTree>
    <p:extLst>
      <p:ext uri="{BB962C8B-B14F-4D97-AF65-F5344CB8AC3E}">
        <p14:creationId xmlns:p14="http://schemas.microsoft.com/office/powerpoint/2010/main" val="37189642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8229600" cy="1143000"/>
          </a:xfrm>
        </p:spPr>
        <p:txBody>
          <a:bodyPr>
            <a:normAutofit/>
          </a:bodyPr>
          <a:lstStyle/>
          <a:p>
            <a:r>
              <a:rPr kumimoji="1" lang="ja-JP" altLang="en-US" dirty="0">
                <a:solidFill>
                  <a:srgbClr val="FF0000"/>
                </a:solidFill>
              </a:rPr>
              <a:t>糖尿病は治るのか</a:t>
            </a:r>
          </a:p>
        </p:txBody>
      </p:sp>
      <p:sp>
        <p:nvSpPr>
          <p:cNvPr id="3" name="角丸四角形 2"/>
          <p:cNvSpPr/>
          <p:nvPr/>
        </p:nvSpPr>
        <p:spPr>
          <a:xfrm>
            <a:off x="1331640" y="1561074"/>
            <a:ext cx="640871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a:t>「完治（糖尿病でなくなる）」は難しい</a:t>
            </a:r>
          </a:p>
        </p:txBody>
      </p:sp>
      <p:sp>
        <p:nvSpPr>
          <p:cNvPr id="4" name="角丸四角形 3"/>
          <p:cNvSpPr/>
          <p:nvPr/>
        </p:nvSpPr>
        <p:spPr>
          <a:xfrm>
            <a:off x="1269295" y="3100514"/>
            <a:ext cx="6552728"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良い血糖コントロールにすることには、</a:t>
            </a:r>
            <a:endParaRPr kumimoji="1" lang="en-US" altLang="ja-JP" sz="2800" dirty="0"/>
          </a:p>
          <a:p>
            <a:pPr algn="ctr"/>
            <a:r>
              <a:rPr kumimoji="1" lang="ja-JP" altLang="en-US" sz="2800" dirty="0"/>
              <a:t>手段はいくつかある（個々により異なる）</a:t>
            </a:r>
          </a:p>
        </p:txBody>
      </p:sp>
      <p:sp>
        <p:nvSpPr>
          <p:cNvPr id="5" name="角丸四角形 4"/>
          <p:cNvSpPr/>
          <p:nvPr/>
        </p:nvSpPr>
        <p:spPr>
          <a:xfrm>
            <a:off x="1259632" y="4797152"/>
            <a:ext cx="6552728"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良好な血糖コントロール維持には、</a:t>
            </a:r>
            <a:endParaRPr kumimoji="1" lang="en-US" altLang="ja-JP" sz="2800" dirty="0"/>
          </a:p>
          <a:p>
            <a:pPr algn="ctr"/>
            <a:r>
              <a:rPr kumimoji="1" lang="ja-JP" altLang="en-US" sz="2800" dirty="0"/>
              <a:t>早期発見、早期治療が重要</a:t>
            </a:r>
          </a:p>
        </p:txBody>
      </p:sp>
      <p:cxnSp>
        <p:nvCxnSpPr>
          <p:cNvPr id="7" name="直線コネクタ 6"/>
          <p:cNvCxnSpPr>
            <a:cxnSpLocks/>
          </p:cNvCxnSpPr>
          <p:nvPr/>
        </p:nvCxnSpPr>
        <p:spPr>
          <a:xfrm>
            <a:off x="0" y="6525344"/>
            <a:ext cx="568761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6270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3676" y="188640"/>
            <a:ext cx="8229600" cy="720080"/>
          </a:xfrm>
        </p:spPr>
        <p:txBody>
          <a:bodyPr/>
          <a:lstStyle/>
          <a:p>
            <a:r>
              <a:rPr kumimoji="1" lang="ja-JP" altLang="en-US" sz="4000" b="1" dirty="0">
                <a:solidFill>
                  <a:srgbClr val="FF0000"/>
                </a:solidFill>
              </a:rPr>
              <a:t>糖尿病治療の目標</a:t>
            </a:r>
          </a:p>
        </p:txBody>
      </p:sp>
      <p:sp>
        <p:nvSpPr>
          <p:cNvPr id="8" name="角丸四角形 7"/>
          <p:cNvSpPr/>
          <p:nvPr/>
        </p:nvSpPr>
        <p:spPr>
          <a:xfrm>
            <a:off x="363346" y="5013176"/>
            <a:ext cx="4784718" cy="113274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血糖、体重、血圧、脂質の</a:t>
            </a:r>
            <a:endParaRPr kumimoji="1" lang="en-US" altLang="ja-JP" sz="2400" dirty="0">
              <a:solidFill>
                <a:schemeClr val="tx1"/>
              </a:solidFill>
            </a:endParaRPr>
          </a:p>
          <a:p>
            <a:pPr algn="ctr"/>
            <a:r>
              <a:rPr kumimoji="1" lang="ja-JP" altLang="en-US" sz="2400" dirty="0">
                <a:solidFill>
                  <a:schemeClr val="tx1"/>
                </a:solidFill>
              </a:rPr>
              <a:t>良好なコントロール状態の維持</a:t>
            </a:r>
          </a:p>
        </p:txBody>
      </p:sp>
      <p:sp>
        <p:nvSpPr>
          <p:cNvPr id="9" name="角丸四角形 8"/>
          <p:cNvSpPr/>
          <p:nvPr/>
        </p:nvSpPr>
        <p:spPr>
          <a:xfrm>
            <a:off x="2093616" y="2981938"/>
            <a:ext cx="5216765" cy="1527182"/>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糖尿病合併症の発症、進展の阻止</a:t>
            </a:r>
            <a:endParaRPr kumimoji="1" lang="en-US" altLang="ja-JP" sz="2400" dirty="0">
              <a:solidFill>
                <a:schemeClr val="tx1"/>
              </a:solidFill>
            </a:endParaRPr>
          </a:p>
          <a:p>
            <a:pPr algn="ctr"/>
            <a:r>
              <a:rPr lang="ja-JP" altLang="en-US" sz="2400" dirty="0">
                <a:solidFill>
                  <a:schemeClr val="tx1"/>
                </a:solidFill>
              </a:rPr>
              <a:t>（網膜症、腎症、神経障害、</a:t>
            </a:r>
            <a:endParaRPr lang="en-US" altLang="ja-JP" sz="2400" dirty="0">
              <a:solidFill>
                <a:schemeClr val="tx1"/>
              </a:solidFill>
            </a:endParaRPr>
          </a:p>
          <a:p>
            <a:pPr algn="ctr"/>
            <a:r>
              <a:rPr lang="ja-JP" altLang="en-US" sz="2400" dirty="0">
                <a:solidFill>
                  <a:schemeClr val="tx1"/>
                </a:solidFill>
              </a:rPr>
              <a:t>動脈硬化性疾患）</a:t>
            </a:r>
            <a:endParaRPr kumimoji="1" lang="ja-JP" altLang="en-US" sz="2400" dirty="0">
              <a:solidFill>
                <a:schemeClr val="tx1"/>
              </a:solidFill>
            </a:endParaRPr>
          </a:p>
        </p:txBody>
      </p:sp>
      <p:sp>
        <p:nvSpPr>
          <p:cNvPr id="10" name="角丸四角形 9"/>
          <p:cNvSpPr/>
          <p:nvPr/>
        </p:nvSpPr>
        <p:spPr>
          <a:xfrm>
            <a:off x="3713795" y="980728"/>
            <a:ext cx="5281897" cy="158417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健康な人と変わらない日常生活の質（</a:t>
            </a:r>
            <a:r>
              <a:rPr kumimoji="1" lang="en-US" altLang="ja-JP" sz="2400" dirty="0">
                <a:solidFill>
                  <a:schemeClr val="tx1"/>
                </a:solidFill>
              </a:rPr>
              <a:t>QOL</a:t>
            </a:r>
            <a:r>
              <a:rPr kumimoji="1" lang="ja-JP" altLang="en-US" sz="2400" dirty="0">
                <a:solidFill>
                  <a:schemeClr val="tx1"/>
                </a:solidFill>
              </a:rPr>
              <a:t>）の維持</a:t>
            </a:r>
            <a:endParaRPr kumimoji="1" lang="en-US" altLang="ja-JP" sz="2400" dirty="0">
              <a:solidFill>
                <a:schemeClr val="tx1"/>
              </a:solidFill>
            </a:endParaRPr>
          </a:p>
          <a:p>
            <a:pPr algn="ctr"/>
            <a:r>
              <a:rPr kumimoji="1" lang="ja-JP" altLang="en-US" sz="2400" dirty="0">
                <a:solidFill>
                  <a:schemeClr val="tx1"/>
                </a:solidFill>
              </a:rPr>
              <a:t>健康な人と変わらない寿命の確保</a:t>
            </a:r>
          </a:p>
        </p:txBody>
      </p:sp>
      <p:sp>
        <p:nvSpPr>
          <p:cNvPr id="12" name="曲折矢印 11"/>
          <p:cNvSpPr/>
          <p:nvPr/>
        </p:nvSpPr>
        <p:spPr>
          <a:xfrm>
            <a:off x="2519771" y="1231590"/>
            <a:ext cx="1194024" cy="158876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899592" y="3302487"/>
            <a:ext cx="1194024" cy="158876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3494825" y="6129852"/>
            <a:ext cx="5719836" cy="307777"/>
          </a:xfrm>
          <a:prstGeom prst="rect">
            <a:avLst/>
          </a:prstGeom>
          <a:noFill/>
        </p:spPr>
        <p:txBody>
          <a:bodyPr wrap="none" rtlCol="0">
            <a:spAutoFit/>
          </a:bodyPr>
          <a:lstStyle/>
          <a:p>
            <a:r>
              <a:rPr kumimoji="1" lang="ja-JP" altLang="en-US" sz="1400" dirty="0"/>
              <a:t>日本糖尿病学会編：糖尿病治療ガイド</a:t>
            </a:r>
            <a:r>
              <a:rPr kumimoji="1" lang="en-US" altLang="ja-JP" sz="1400" dirty="0"/>
              <a:t>2016-2017</a:t>
            </a:r>
            <a:r>
              <a:rPr lang="en-US" altLang="ja-JP" sz="1400" dirty="0"/>
              <a:t>,</a:t>
            </a:r>
            <a:r>
              <a:rPr lang="ja-JP" altLang="en-US" sz="1400" dirty="0"/>
              <a:t>文光堂</a:t>
            </a:r>
            <a:r>
              <a:rPr lang="en-US" altLang="ja-JP" sz="1400" dirty="0"/>
              <a:t>,2016</a:t>
            </a:r>
            <a:r>
              <a:rPr lang="ja-JP" altLang="en-US" sz="1400" dirty="0"/>
              <a:t>より改変</a:t>
            </a:r>
            <a:endParaRPr kumimoji="1" lang="ja-JP" altLang="en-US" sz="1400" dirty="0"/>
          </a:p>
        </p:txBody>
      </p:sp>
      <p:cxnSp>
        <p:nvCxnSpPr>
          <p:cNvPr id="19" name="直線コネクタ 18"/>
          <p:cNvCxnSpPr/>
          <p:nvPr/>
        </p:nvCxnSpPr>
        <p:spPr>
          <a:xfrm flipV="1">
            <a:off x="634818" y="6536766"/>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885125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0644" y="354842"/>
            <a:ext cx="4906888" cy="1368152"/>
          </a:xfrm>
        </p:spPr>
        <p:txBody>
          <a:bodyPr>
            <a:normAutofit/>
          </a:bodyPr>
          <a:lstStyle/>
          <a:p>
            <a:r>
              <a:rPr kumimoji="1" lang="ja-JP" altLang="en-US" sz="3600" dirty="0">
                <a:solidFill>
                  <a:srgbClr val="FF0000"/>
                </a:solidFill>
              </a:rPr>
              <a:t>血糖コントロールの目標</a:t>
            </a:r>
          </a:p>
        </p:txBody>
      </p:sp>
      <p:sp>
        <p:nvSpPr>
          <p:cNvPr id="7" name="角丸四角形 6"/>
          <p:cNvSpPr/>
          <p:nvPr/>
        </p:nvSpPr>
        <p:spPr>
          <a:xfrm>
            <a:off x="125760" y="1968675"/>
            <a:ext cx="1925960" cy="104294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black"/>
                </a:solidFill>
              </a:rPr>
              <a:t>目標</a:t>
            </a:r>
          </a:p>
        </p:txBody>
      </p:sp>
      <p:sp>
        <p:nvSpPr>
          <p:cNvPr id="8" name="角丸四角形 7"/>
          <p:cNvSpPr/>
          <p:nvPr/>
        </p:nvSpPr>
        <p:spPr>
          <a:xfrm>
            <a:off x="2051720" y="1964099"/>
            <a:ext cx="2304256" cy="10429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rPr>
              <a:t>血糖正常化を目指す際の目標</a:t>
            </a:r>
          </a:p>
        </p:txBody>
      </p:sp>
      <p:sp>
        <p:nvSpPr>
          <p:cNvPr id="10" name="角丸四角形 9"/>
          <p:cNvSpPr/>
          <p:nvPr/>
        </p:nvSpPr>
        <p:spPr>
          <a:xfrm>
            <a:off x="4355976" y="1964099"/>
            <a:ext cx="2304256" cy="1042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合併症予防のための目標</a:t>
            </a:r>
          </a:p>
        </p:txBody>
      </p:sp>
      <p:sp>
        <p:nvSpPr>
          <p:cNvPr id="11" name="角丸四角形 10"/>
          <p:cNvSpPr/>
          <p:nvPr/>
        </p:nvSpPr>
        <p:spPr>
          <a:xfrm>
            <a:off x="6660232" y="1953914"/>
            <a:ext cx="2304256" cy="1042944"/>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治療強化が困難な際の目標</a:t>
            </a:r>
          </a:p>
        </p:txBody>
      </p:sp>
      <p:sp>
        <p:nvSpPr>
          <p:cNvPr id="12" name="角丸四角形 11"/>
          <p:cNvSpPr/>
          <p:nvPr/>
        </p:nvSpPr>
        <p:spPr>
          <a:xfrm>
            <a:off x="125760" y="3054573"/>
            <a:ext cx="1925960" cy="10429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prstClr val="black"/>
                </a:solidFill>
              </a:rPr>
              <a:t>HbA1c</a:t>
            </a:r>
          </a:p>
          <a:p>
            <a:pPr algn="ctr"/>
            <a:r>
              <a:rPr lang="en-US" altLang="ja-JP" sz="2800" b="1" dirty="0">
                <a:solidFill>
                  <a:prstClr val="black"/>
                </a:solidFill>
              </a:rPr>
              <a:t>(%)</a:t>
            </a:r>
            <a:endParaRPr lang="ja-JP" altLang="en-US" sz="2800" b="1" dirty="0">
              <a:solidFill>
                <a:prstClr val="black"/>
              </a:solidFill>
            </a:endParaRPr>
          </a:p>
        </p:txBody>
      </p:sp>
      <p:sp>
        <p:nvSpPr>
          <p:cNvPr id="13" name="角丸四角形 12"/>
          <p:cNvSpPr/>
          <p:nvPr/>
        </p:nvSpPr>
        <p:spPr>
          <a:xfrm>
            <a:off x="2051720" y="3049997"/>
            <a:ext cx="2304256" cy="10429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prstClr val="black"/>
                </a:solidFill>
              </a:rPr>
              <a:t>6.0</a:t>
            </a:r>
            <a:r>
              <a:rPr lang="ja-JP" altLang="en-US" sz="2800" dirty="0">
                <a:solidFill>
                  <a:prstClr val="black"/>
                </a:solidFill>
              </a:rPr>
              <a:t>未満</a:t>
            </a:r>
          </a:p>
        </p:txBody>
      </p:sp>
      <p:sp>
        <p:nvSpPr>
          <p:cNvPr id="14" name="角丸四角形 13"/>
          <p:cNvSpPr/>
          <p:nvPr/>
        </p:nvSpPr>
        <p:spPr>
          <a:xfrm>
            <a:off x="4355976" y="3049997"/>
            <a:ext cx="2304256" cy="10429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rgbClr val="FF0000"/>
                </a:solidFill>
              </a:rPr>
              <a:t>7.0</a:t>
            </a:r>
            <a:r>
              <a:rPr lang="ja-JP" altLang="en-US" sz="3600" b="1" dirty="0">
                <a:solidFill>
                  <a:srgbClr val="FF0000"/>
                </a:solidFill>
              </a:rPr>
              <a:t>未満</a:t>
            </a:r>
          </a:p>
        </p:txBody>
      </p:sp>
      <p:sp>
        <p:nvSpPr>
          <p:cNvPr id="15" name="角丸四角形 14"/>
          <p:cNvSpPr/>
          <p:nvPr/>
        </p:nvSpPr>
        <p:spPr>
          <a:xfrm>
            <a:off x="6660232" y="3039812"/>
            <a:ext cx="2304256" cy="1042944"/>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prstClr val="black"/>
                </a:solidFill>
              </a:rPr>
              <a:t>8.0</a:t>
            </a:r>
            <a:r>
              <a:rPr lang="ja-JP" altLang="en-US" sz="2800" dirty="0">
                <a:solidFill>
                  <a:prstClr val="black"/>
                </a:solidFill>
              </a:rPr>
              <a:t>未満</a:t>
            </a:r>
          </a:p>
        </p:txBody>
      </p:sp>
      <p:sp>
        <p:nvSpPr>
          <p:cNvPr id="16" name="テキスト ボックス 15"/>
          <p:cNvSpPr txBox="1"/>
          <p:nvPr/>
        </p:nvSpPr>
        <p:spPr>
          <a:xfrm>
            <a:off x="3275856" y="6042193"/>
            <a:ext cx="5719836" cy="307777"/>
          </a:xfrm>
          <a:prstGeom prst="rect">
            <a:avLst/>
          </a:prstGeom>
          <a:noFill/>
        </p:spPr>
        <p:txBody>
          <a:bodyPr wrap="none" rtlCol="0">
            <a:spAutoFit/>
          </a:bodyPr>
          <a:lstStyle/>
          <a:p>
            <a:r>
              <a:rPr lang="ja-JP" altLang="en-US" sz="1400" dirty="0">
                <a:solidFill>
                  <a:prstClr val="black"/>
                </a:solidFill>
              </a:rPr>
              <a:t>日本糖尿病学会編：糖尿病治療ガイド</a:t>
            </a:r>
            <a:r>
              <a:rPr lang="en-US" altLang="ja-JP" sz="1400" dirty="0">
                <a:solidFill>
                  <a:prstClr val="black"/>
                </a:solidFill>
              </a:rPr>
              <a:t>2016-2017,</a:t>
            </a:r>
            <a:r>
              <a:rPr lang="ja-JP" altLang="en-US" sz="1400" dirty="0">
                <a:solidFill>
                  <a:prstClr val="black"/>
                </a:solidFill>
              </a:rPr>
              <a:t>文光堂</a:t>
            </a:r>
            <a:r>
              <a:rPr lang="en-US" altLang="ja-JP" sz="1400" dirty="0">
                <a:solidFill>
                  <a:prstClr val="black"/>
                </a:solidFill>
              </a:rPr>
              <a:t>,2016</a:t>
            </a:r>
            <a:r>
              <a:rPr lang="ja-JP" altLang="en-US" sz="1400" dirty="0">
                <a:solidFill>
                  <a:prstClr val="black"/>
                </a:solidFill>
              </a:rPr>
              <a:t>より改変</a:t>
            </a:r>
          </a:p>
        </p:txBody>
      </p:sp>
      <p:sp>
        <p:nvSpPr>
          <p:cNvPr id="17" name="角丸四角形吹き出し 16"/>
          <p:cNvSpPr/>
          <p:nvPr/>
        </p:nvSpPr>
        <p:spPr>
          <a:xfrm>
            <a:off x="133484" y="4581127"/>
            <a:ext cx="3430404" cy="1322455"/>
          </a:xfrm>
          <a:prstGeom prst="wedgeRoundRectCallout">
            <a:avLst>
              <a:gd name="adj1" fmla="val 36444"/>
              <a:gd name="adj2" fmla="val -8594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dirty="0">
                <a:solidFill>
                  <a:prstClr val="black"/>
                </a:solidFill>
              </a:rPr>
              <a:t>食事・運動療法だけで達成可能な場合</a:t>
            </a:r>
            <a:endParaRPr lang="en-US" altLang="ja-JP" dirty="0">
              <a:solidFill>
                <a:prstClr val="black"/>
              </a:solidFill>
            </a:endParaRPr>
          </a:p>
          <a:p>
            <a:pPr marL="285750" indent="-285750">
              <a:buFont typeface="Arial" panose="020B0604020202020204" pitchFamily="34" charset="0"/>
              <a:buChar char="•"/>
            </a:pPr>
            <a:r>
              <a:rPr lang="ja-JP" altLang="en-US" dirty="0">
                <a:solidFill>
                  <a:prstClr val="black"/>
                </a:solidFill>
              </a:rPr>
              <a:t>薬物療法でも低血糖など副作用なく達成可能な場合</a:t>
            </a:r>
          </a:p>
        </p:txBody>
      </p:sp>
      <p:sp>
        <p:nvSpPr>
          <p:cNvPr id="18" name="角丸四角形吹き出し 17"/>
          <p:cNvSpPr/>
          <p:nvPr/>
        </p:nvSpPr>
        <p:spPr>
          <a:xfrm>
            <a:off x="3757487" y="4605521"/>
            <a:ext cx="2378287" cy="1055727"/>
          </a:xfrm>
          <a:prstGeom prst="wedgeRoundRectCallout">
            <a:avLst>
              <a:gd name="adj1" fmla="val 18768"/>
              <a:gd name="adj2" fmla="val -100413"/>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合併症予防の観点からの目標値</a:t>
            </a:r>
          </a:p>
        </p:txBody>
      </p:sp>
      <p:sp>
        <p:nvSpPr>
          <p:cNvPr id="19" name="角丸四角形吹き出し 18"/>
          <p:cNvSpPr/>
          <p:nvPr/>
        </p:nvSpPr>
        <p:spPr>
          <a:xfrm>
            <a:off x="6444208" y="4562772"/>
            <a:ext cx="2520280" cy="1322455"/>
          </a:xfrm>
          <a:prstGeom prst="wedgeRoundRectCallout">
            <a:avLst>
              <a:gd name="adj1" fmla="val -1731"/>
              <a:gd name="adj2" fmla="val -87073"/>
              <a:gd name="adj3" fmla="val 16667"/>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rPr>
              <a:t>低血糖などの副作用、その他の理由で治療の強化が難しい場合</a:t>
            </a:r>
          </a:p>
        </p:txBody>
      </p:sp>
      <p:sp>
        <p:nvSpPr>
          <p:cNvPr id="20" name="テキスト ボックス 19"/>
          <p:cNvSpPr txBox="1"/>
          <p:nvPr/>
        </p:nvSpPr>
        <p:spPr>
          <a:xfrm>
            <a:off x="19219" y="4097517"/>
            <a:ext cx="2646878" cy="338554"/>
          </a:xfrm>
          <a:prstGeom prst="rect">
            <a:avLst/>
          </a:prstGeom>
          <a:noFill/>
        </p:spPr>
        <p:txBody>
          <a:bodyPr wrap="none" rtlCol="0">
            <a:spAutoFit/>
          </a:bodyPr>
          <a:lstStyle/>
          <a:p>
            <a:r>
              <a:rPr lang="ja-JP" altLang="en-US" sz="1600" dirty="0">
                <a:solidFill>
                  <a:prstClr val="black"/>
                </a:solidFill>
              </a:rPr>
              <a:t>ヘモグロビンエーワンシー</a:t>
            </a:r>
          </a:p>
        </p:txBody>
      </p:sp>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253" y="109162"/>
            <a:ext cx="3638178" cy="1859513"/>
          </a:xfrm>
          <a:prstGeom prst="rect">
            <a:avLst/>
          </a:prstGeom>
        </p:spPr>
      </p:pic>
      <p:cxnSp>
        <p:nvCxnSpPr>
          <p:cNvPr id="23" name="直線コネクタ 22"/>
          <p:cNvCxnSpPr>
            <a:cxnSpLocks/>
          </p:cNvCxnSpPr>
          <p:nvPr/>
        </p:nvCxnSpPr>
        <p:spPr>
          <a:xfrm>
            <a:off x="19219" y="6525344"/>
            <a:ext cx="583066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6225709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3" y="87632"/>
            <a:ext cx="8177780" cy="908720"/>
          </a:xfrm>
        </p:spPr>
        <p:txBody>
          <a:bodyPr>
            <a:noAutofit/>
          </a:bodyPr>
          <a:lstStyle/>
          <a:p>
            <a:r>
              <a:rPr lang="ja-JP" altLang="en-US" sz="2800" b="1" dirty="0">
                <a:solidFill>
                  <a:srgbClr val="FF0000"/>
                </a:solidFill>
              </a:rPr>
              <a:t>高齢糖尿病の</a:t>
            </a:r>
            <a:r>
              <a:rPr kumimoji="1" lang="ja-JP" altLang="en-US" sz="2800" b="1" dirty="0">
                <a:solidFill>
                  <a:srgbClr val="FF0000"/>
                </a:solidFill>
              </a:rPr>
              <a:t>血糖コントロールの目標</a:t>
            </a:r>
            <a:r>
              <a:rPr kumimoji="1" lang="en-US" altLang="ja-JP" sz="2800" b="1" dirty="0">
                <a:solidFill>
                  <a:srgbClr val="FF0000"/>
                </a:solidFill>
              </a:rPr>
              <a:t>(HbA1c</a:t>
            </a:r>
            <a:r>
              <a:rPr kumimoji="1" lang="ja-JP" altLang="en-US" sz="2800" b="1" dirty="0">
                <a:solidFill>
                  <a:srgbClr val="FF0000"/>
                </a:solidFill>
              </a:rPr>
              <a:t>値</a:t>
            </a:r>
            <a:r>
              <a:rPr kumimoji="1" lang="en-US" altLang="ja-JP" sz="2800" b="1" dirty="0">
                <a:solidFill>
                  <a:srgbClr val="FF0000"/>
                </a:solidFill>
              </a:rPr>
              <a:t>)</a:t>
            </a:r>
            <a:endParaRPr kumimoji="1" lang="ja-JP" altLang="en-US" sz="2800" b="1" dirty="0">
              <a:solidFill>
                <a:srgbClr val="FF0000"/>
              </a:solidFill>
            </a:endParaRPr>
          </a:p>
        </p:txBody>
      </p:sp>
      <p:sp>
        <p:nvSpPr>
          <p:cNvPr id="16" name="テキスト ボックス 15"/>
          <p:cNvSpPr txBox="1"/>
          <p:nvPr/>
        </p:nvSpPr>
        <p:spPr>
          <a:xfrm>
            <a:off x="3270110" y="6063044"/>
            <a:ext cx="5719836" cy="307777"/>
          </a:xfrm>
          <a:prstGeom prst="rect">
            <a:avLst/>
          </a:prstGeom>
          <a:noFill/>
        </p:spPr>
        <p:txBody>
          <a:bodyPr wrap="none" rtlCol="0">
            <a:spAutoFit/>
          </a:bodyPr>
          <a:lstStyle/>
          <a:p>
            <a:r>
              <a:rPr lang="ja-JP" altLang="en-US" sz="1400" dirty="0">
                <a:solidFill>
                  <a:prstClr val="black"/>
                </a:solidFill>
              </a:rPr>
              <a:t>日本糖尿病学会編：糖尿病治療ガイド</a:t>
            </a:r>
            <a:r>
              <a:rPr lang="en-US" altLang="ja-JP" sz="1400" dirty="0">
                <a:solidFill>
                  <a:prstClr val="black"/>
                </a:solidFill>
              </a:rPr>
              <a:t>2016-2017,</a:t>
            </a:r>
            <a:r>
              <a:rPr lang="ja-JP" altLang="en-US" sz="1400" dirty="0">
                <a:solidFill>
                  <a:prstClr val="black"/>
                </a:solidFill>
              </a:rPr>
              <a:t>文光堂</a:t>
            </a:r>
            <a:r>
              <a:rPr lang="en-US" altLang="ja-JP" sz="1400" dirty="0">
                <a:solidFill>
                  <a:prstClr val="black"/>
                </a:solidFill>
              </a:rPr>
              <a:t>,2016</a:t>
            </a:r>
            <a:r>
              <a:rPr lang="ja-JP" altLang="en-US" sz="1400" dirty="0">
                <a:solidFill>
                  <a:prstClr val="black"/>
                </a:solidFill>
              </a:rPr>
              <a:t>より改変</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7" y="934853"/>
            <a:ext cx="8898419" cy="5040560"/>
          </a:xfrm>
          <a:prstGeom prst="rect">
            <a:avLst/>
          </a:prstGeom>
        </p:spPr>
      </p:pic>
      <p:cxnSp>
        <p:nvCxnSpPr>
          <p:cNvPr id="6" name="直線コネクタ 5"/>
          <p:cNvCxnSpPr/>
          <p:nvPr/>
        </p:nvCxnSpPr>
        <p:spPr>
          <a:xfrm>
            <a:off x="0" y="6524736"/>
            <a:ext cx="5782882" cy="834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5034210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276872"/>
            <a:ext cx="8229600" cy="1143000"/>
          </a:xfrm>
        </p:spPr>
        <p:txBody>
          <a:bodyPr/>
          <a:lstStyle/>
          <a:p>
            <a:r>
              <a:rPr kumimoji="1" lang="ja-JP" altLang="en-US" dirty="0">
                <a:solidFill>
                  <a:srgbClr val="002060"/>
                </a:solidFill>
              </a:rPr>
              <a:t>ご清聴ありがとうございました</a:t>
            </a:r>
          </a:p>
        </p:txBody>
      </p:sp>
      <p:cxnSp>
        <p:nvCxnSpPr>
          <p:cNvPr id="5" name="直線コネクタ 4"/>
          <p:cNvCxnSpPr/>
          <p:nvPr/>
        </p:nvCxnSpPr>
        <p:spPr>
          <a:xfrm flipV="1">
            <a:off x="539552" y="6543118"/>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79301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843843" y="980728"/>
            <a:ext cx="5312296" cy="864096"/>
          </a:xfrm>
        </p:spPr>
        <p:txBody>
          <a:bodyPr>
            <a:normAutofit/>
          </a:bodyPr>
          <a:lstStyle/>
          <a:p>
            <a:pPr algn="ctr"/>
            <a:r>
              <a:rPr kumimoji="1" lang="ja-JP" altLang="en-US" dirty="0">
                <a:solidFill>
                  <a:srgbClr val="FF0000"/>
                </a:solidFill>
              </a:rPr>
              <a:t>「糖尿病」の定義</a:t>
            </a:r>
          </a:p>
        </p:txBody>
      </p:sp>
      <p:sp>
        <p:nvSpPr>
          <p:cNvPr id="2" name="正方形/長方形 1"/>
          <p:cNvSpPr/>
          <p:nvPr/>
        </p:nvSpPr>
        <p:spPr>
          <a:xfrm>
            <a:off x="663794" y="2295404"/>
            <a:ext cx="7776865"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t>インスリンの作用不足に基づく慢性の高血糖状態を主徴とする代謝疾患群</a:t>
            </a:r>
            <a:endParaRPr lang="en-US" altLang="ja-JP" sz="3600" dirty="0"/>
          </a:p>
        </p:txBody>
      </p:sp>
      <p:cxnSp>
        <p:nvCxnSpPr>
          <p:cNvPr id="12" name="直線コネクタ 11"/>
          <p:cNvCxnSpPr/>
          <p:nvPr/>
        </p:nvCxnSpPr>
        <p:spPr>
          <a:xfrm flipV="1">
            <a:off x="663794" y="6525344"/>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034" y="4118588"/>
            <a:ext cx="2041839" cy="2047582"/>
          </a:xfrm>
          <a:prstGeom prst="rect">
            <a:avLst/>
          </a:prstGeom>
        </p:spPr>
      </p:pic>
      <p:sp>
        <p:nvSpPr>
          <p:cNvPr id="8" name="テキスト ボックス 7"/>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316768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462" y="528742"/>
            <a:ext cx="8229600" cy="1143000"/>
          </a:xfrm>
        </p:spPr>
        <p:txBody>
          <a:bodyPr/>
          <a:lstStyle/>
          <a:p>
            <a:r>
              <a:rPr kumimoji="1" lang="ja-JP" altLang="en-US" dirty="0">
                <a:solidFill>
                  <a:srgbClr val="FF0000"/>
                </a:solidFill>
              </a:rPr>
              <a:t>「糖尿病」の語源</a:t>
            </a:r>
          </a:p>
        </p:txBody>
      </p:sp>
      <p:sp>
        <p:nvSpPr>
          <p:cNvPr id="3" name="コンテンツ プレースホルダー 2"/>
          <p:cNvSpPr>
            <a:spLocks noGrp="1"/>
          </p:cNvSpPr>
          <p:nvPr>
            <p:ph idx="1"/>
          </p:nvPr>
        </p:nvSpPr>
        <p:spPr>
          <a:xfrm>
            <a:off x="472494" y="2204864"/>
            <a:ext cx="8229600" cy="2448272"/>
          </a:xfrm>
        </p:spPr>
        <p:txBody>
          <a:bodyPr>
            <a:normAutofit/>
          </a:bodyPr>
          <a:lstStyle/>
          <a:p>
            <a:r>
              <a:rPr kumimoji="1" lang="ja-JP" altLang="en-US" dirty="0"/>
              <a:t>「糖尿病」→（英語で）</a:t>
            </a:r>
            <a:r>
              <a:rPr kumimoji="1" lang="en-US" altLang="ja-JP" dirty="0"/>
              <a:t>”diabetes mellitus”</a:t>
            </a:r>
          </a:p>
          <a:p>
            <a:endParaRPr kumimoji="1" lang="en-US" altLang="ja-JP" dirty="0"/>
          </a:p>
          <a:p>
            <a:r>
              <a:rPr lang="en-US" altLang="ja-JP" dirty="0"/>
              <a:t>“diabetes”</a:t>
            </a:r>
            <a:r>
              <a:rPr lang="ja-JP" altLang="en-US" dirty="0"/>
              <a:t>→（ギリシア語で）「尿が多い」</a:t>
            </a:r>
            <a:endParaRPr lang="en-US" altLang="ja-JP" dirty="0"/>
          </a:p>
          <a:p>
            <a:r>
              <a:rPr lang="en-US" altLang="ja-JP" dirty="0"/>
              <a:t>“mellitus”</a:t>
            </a:r>
            <a:r>
              <a:rPr lang="ja-JP" altLang="en-US" dirty="0"/>
              <a:t>→（ギリシア語で）「甘い」</a:t>
            </a:r>
            <a:endParaRPr lang="en-US" altLang="ja-JP" dirty="0"/>
          </a:p>
        </p:txBody>
      </p:sp>
      <p:cxnSp>
        <p:nvCxnSpPr>
          <p:cNvPr id="5" name="直線コネクタ 4"/>
          <p:cNvCxnSpPr/>
          <p:nvPr/>
        </p:nvCxnSpPr>
        <p:spPr>
          <a:xfrm flipV="1">
            <a:off x="634818" y="6543116"/>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雲形吹き出し 6"/>
          <p:cNvSpPr/>
          <p:nvPr/>
        </p:nvSpPr>
        <p:spPr>
          <a:xfrm>
            <a:off x="251520" y="255040"/>
            <a:ext cx="2016224" cy="1413399"/>
          </a:xfrm>
          <a:prstGeom prst="cloudCallout">
            <a:avLst>
              <a:gd name="adj1" fmla="val 59579"/>
              <a:gd name="adj2" fmla="val 5634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t>豆知識</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586" y="2703528"/>
            <a:ext cx="2965603" cy="3573016"/>
          </a:xfrm>
          <a:prstGeom prst="rect">
            <a:avLst/>
          </a:prstGeom>
        </p:spPr>
      </p:pic>
      <p:sp>
        <p:nvSpPr>
          <p:cNvPr id="10" name="テキスト ボックス 9"/>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3148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5"/>
          <p:cNvSpPr>
            <a:spLocks/>
          </p:cNvSpPr>
          <p:nvPr/>
        </p:nvSpPr>
        <p:spPr bwMode="auto">
          <a:xfrm>
            <a:off x="5562600" y="774700"/>
            <a:ext cx="2497138" cy="1844675"/>
          </a:xfrm>
          <a:custGeom>
            <a:avLst/>
            <a:gdLst>
              <a:gd name="T0" fmla="*/ 2039865 w 1398"/>
              <a:gd name="T1" fmla="*/ 1844675 h 1162"/>
              <a:gd name="T2" fmla="*/ 1604027 w 1398"/>
              <a:gd name="T3" fmla="*/ 1844675 h 1162"/>
              <a:gd name="T4" fmla="*/ 1571875 w 1398"/>
              <a:gd name="T5" fmla="*/ 1730375 h 1162"/>
              <a:gd name="T6" fmla="*/ 600171 w 1398"/>
              <a:gd name="T7" fmla="*/ 1349375 h 1162"/>
              <a:gd name="T8" fmla="*/ 85739 w 1398"/>
              <a:gd name="T9" fmla="*/ 615950 h 1162"/>
              <a:gd name="T10" fmla="*/ 1579020 w 1398"/>
              <a:gd name="T11" fmla="*/ 231775 h 1162"/>
              <a:gd name="T12" fmla="*/ 2422117 w 1398"/>
              <a:gd name="T13" fmla="*/ 749300 h 1162"/>
              <a:gd name="T14" fmla="*/ 2014858 w 1398"/>
              <a:gd name="T15" fmla="*/ 1682750 h 1162"/>
              <a:gd name="T16" fmla="*/ 2039865 w 1398"/>
              <a:gd name="T17" fmla="*/ 1844675 h 1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1162"/>
              <a:gd name="T29" fmla="*/ 1398 w 1398"/>
              <a:gd name="T30" fmla="*/ 1162 h 1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1162">
                <a:moveTo>
                  <a:pt x="1142" y="1162"/>
                </a:moveTo>
                <a:lnTo>
                  <a:pt x="898" y="1162"/>
                </a:lnTo>
                <a:cubicBezTo>
                  <a:pt x="898" y="1162"/>
                  <a:pt x="889" y="1126"/>
                  <a:pt x="880" y="1090"/>
                </a:cubicBezTo>
                <a:cubicBezTo>
                  <a:pt x="680" y="924"/>
                  <a:pt x="418" y="1082"/>
                  <a:pt x="336" y="850"/>
                </a:cubicBezTo>
                <a:cubicBezTo>
                  <a:pt x="130" y="804"/>
                  <a:pt x="0" y="578"/>
                  <a:pt x="48" y="388"/>
                </a:cubicBezTo>
                <a:cubicBezTo>
                  <a:pt x="116" y="166"/>
                  <a:pt x="496" y="0"/>
                  <a:pt x="884" y="146"/>
                </a:cubicBezTo>
                <a:cubicBezTo>
                  <a:pt x="1176" y="126"/>
                  <a:pt x="1294" y="258"/>
                  <a:pt x="1356" y="472"/>
                </a:cubicBezTo>
                <a:cubicBezTo>
                  <a:pt x="1398" y="900"/>
                  <a:pt x="1128" y="1060"/>
                  <a:pt x="1128" y="1060"/>
                </a:cubicBezTo>
                <a:lnTo>
                  <a:pt x="1142" y="1162"/>
                </a:lnTo>
                <a:close/>
              </a:path>
            </a:pathLst>
          </a:custGeom>
          <a:gradFill rotWithShape="0">
            <a:gsLst>
              <a:gs pos="0">
                <a:srgbClr val="FFFFFF"/>
              </a:gs>
              <a:gs pos="100000">
                <a:srgbClr val="CC9900"/>
              </a:gs>
            </a:gsLst>
            <a:path path="rect">
              <a:fillToRect l="50000" t="50000" r="50000" b="50000"/>
            </a:path>
          </a:gradFill>
          <a:ln w="19050">
            <a:solidFill>
              <a:srgbClr val="000000"/>
            </a:solidFill>
            <a:round/>
            <a:headEnd/>
            <a:tailEnd/>
          </a:ln>
        </p:spPr>
        <p:txBody>
          <a:bodyPr/>
          <a:lstStyle/>
          <a:p>
            <a:endParaRPr lang="ja-JP" altLang="en-US"/>
          </a:p>
        </p:txBody>
      </p:sp>
      <p:sp>
        <p:nvSpPr>
          <p:cNvPr id="30723" name="Freeform 6"/>
          <p:cNvSpPr>
            <a:spLocks/>
          </p:cNvSpPr>
          <p:nvPr/>
        </p:nvSpPr>
        <p:spPr bwMode="auto">
          <a:xfrm>
            <a:off x="5602288" y="2695575"/>
            <a:ext cx="3194050" cy="1214438"/>
          </a:xfrm>
          <a:custGeom>
            <a:avLst/>
            <a:gdLst>
              <a:gd name="T0" fmla="*/ 155415 w 1788"/>
              <a:gd name="T1" fmla="*/ 876300 h 765"/>
              <a:gd name="T2" fmla="*/ 0 w 1788"/>
              <a:gd name="T3" fmla="*/ 590550 h 765"/>
              <a:gd name="T4" fmla="*/ 155415 w 1788"/>
              <a:gd name="T5" fmla="*/ 300038 h 765"/>
              <a:gd name="T6" fmla="*/ 412654 w 1788"/>
              <a:gd name="T7" fmla="*/ 300038 h 765"/>
              <a:gd name="T8" fmla="*/ 1602384 w 1788"/>
              <a:gd name="T9" fmla="*/ 0 h 765"/>
              <a:gd name="T10" fmla="*/ 2743882 w 1788"/>
              <a:gd name="T11" fmla="*/ 333375 h 765"/>
              <a:gd name="T12" fmla="*/ 3043994 w 1788"/>
              <a:gd name="T13" fmla="*/ 333375 h 765"/>
              <a:gd name="T14" fmla="*/ 3177973 w 1788"/>
              <a:gd name="T15" fmla="*/ 609600 h 765"/>
              <a:gd name="T16" fmla="*/ 3054712 w 1788"/>
              <a:gd name="T17" fmla="*/ 900113 h 765"/>
              <a:gd name="T18" fmla="*/ 2717086 w 1788"/>
              <a:gd name="T19" fmla="*/ 900113 h 765"/>
              <a:gd name="T20" fmla="*/ 1597025 w 1788"/>
              <a:gd name="T21" fmla="*/ 1209675 h 765"/>
              <a:gd name="T22" fmla="*/ 401936 w 1788"/>
              <a:gd name="T23" fmla="*/ 876300 h 765"/>
              <a:gd name="T24" fmla="*/ 155415 w 1788"/>
              <a:gd name="T25" fmla="*/ 876300 h 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8"/>
              <a:gd name="T40" fmla="*/ 0 h 765"/>
              <a:gd name="T41" fmla="*/ 1788 w 1788"/>
              <a:gd name="T42" fmla="*/ 765 h 7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8" h="765">
                <a:moveTo>
                  <a:pt x="87" y="552"/>
                </a:moveTo>
                <a:cubicBezTo>
                  <a:pt x="6" y="558"/>
                  <a:pt x="0" y="432"/>
                  <a:pt x="0" y="372"/>
                </a:cubicBezTo>
                <a:cubicBezTo>
                  <a:pt x="0" y="312"/>
                  <a:pt x="3" y="192"/>
                  <a:pt x="87" y="189"/>
                </a:cubicBezTo>
                <a:cubicBezTo>
                  <a:pt x="159" y="189"/>
                  <a:pt x="231" y="189"/>
                  <a:pt x="231" y="189"/>
                </a:cubicBezTo>
                <a:cubicBezTo>
                  <a:pt x="441" y="189"/>
                  <a:pt x="558" y="0"/>
                  <a:pt x="897" y="0"/>
                </a:cubicBezTo>
                <a:cubicBezTo>
                  <a:pt x="1236" y="0"/>
                  <a:pt x="1365" y="207"/>
                  <a:pt x="1536" y="210"/>
                </a:cubicBezTo>
                <a:cubicBezTo>
                  <a:pt x="1536" y="210"/>
                  <a:pt x="1620" y="210"/>
                  <a:pt x="1704" y="210"/>
                </a:cubicBezTo>
                <a:cubicBezTo>
                  <a:pt x="1788" y="207"/>
                  <a:pt x="1779" y="384"/>
                  <a:pt x="1779" y="384"/>
                </a:cubicBezTo>
                <a:cubicBezTo>
                  <a:pt x="1779" y="384"/>
                  <a:pt x="1788" y="567"/>
                  <a:pt x="1710" y="567"/>
                </a:cubicBezTo>
                <a:cubicBezTo>
                  <a:pt x="1615" y="567"/>
                  <a:pt x="1521" y="567"/>
                  <a:pt x="1521" y="567"/>
                </a:cubicBezTo>
                <a:cubicBezTo>
                  <a:pt x="1308" y="585"/>
                  <a:pt x="1233" y="765"/>
                  <a:pt x="894" y="762"/>
                </a:cubicBezTo>
                <a:cubicBezTo>
                  <a:pt x="555" y="759"/>
                  <a:pt x="465" y="567"/>
                  <a:pt x="225" y="552"/>
                </a:cubicBezTo>
                <a:cubicBezTo>
                  <a:pt x="225" y="552"/>
                  <a:pt x="87" y="549"/>
                  <a:pt x="87" y="552"/>
                </a:cubicBezTo>
                <a:close/>
              </a:path>
            </a:pathLst>
          </a:custGeom>
          <a:gradFill rotWithShape="0">
            <a:gsLst>
              <a:gs pos="0">
                <a:srgbClr val="FFFFFF"/>
              </a:gs>
              <a:gs pos="100000">
                <a:srgbClr val="CC9900"/>
              </a:gs>
            </a:gsLst>
            <a:path path="rect">
              <a:fillToRect l="50000" t="50000" r="50000" b="50000"/>
            </a:path>
          </a:gradFill>
          <a:ln w="19050">
            <a:solidFill>
              <a:srgbClr val="000000"/>
            </a:solidFill>
            <a:round/>
            <a:headEnd/>
            <a:tailEnd/>
          </a:ln>
        </p:spPr>
        <p:txBody>
          <a:bodyPr/>
          <a:lstStyle/>
          <a:p>
            <a:endParaRPr lang="ja-JP" altLang="en-US"/>
          </a:p>
        </p:txBody>
      </p:sp>
      <p:sp>
        <p:nvSpPr>
          <p:cNvPr id="30724" name="Freeform 7"/>
          <p:cNvSpPr>
            <a:spLocks/>
          </p:cNvSpPr>
          <p:nvPr/>
        </p:nvSpPr>
        <p:spPr bwMode="auto">
          <a:xfrm>
            <a:off x="5345113" y="3929063"/>
            <a:ext cx="3717925" cy="1852612"/>
          </a:xfrm>
          <a:custGeom>
            <a:avLst/>
            <a:gdLst>
              <a:gd name="T0" fmla="*/ 653583 w 2082"/>
              <a:gd name="T1" fmla="*/ 1362075 h 1167"/>
              <a:gd name="T2" fmla="*/ 771443 w 2082"/>
              <a:gd name="T3" fmla="*/ 704850 h 1167"/>
              <a:gd name="T4" fmla="*/ 1532171 w 2082"/>
              <a:gd name="T5" fmla="*/ 280987 h 1167"/>
              <a:gd name="T6" fmla="*/ 2126825 w 2082"/>
              <a:gd name="T7" fmla="*/ 333375 h 1167"/>
              <a:gd name="T8" fmla="*/ 2957197 w 2082"/>
              <a:gd name="T9" fmla="*/ 604837 h 1167"/>
              <a:gd name="T10" fmla="*/ 3150057 w 2082"/>
              <a:gd name="T11" fmla="*/ 1257300 h 1167"/>
              <a:gd name="T12" fmla="*/ 2303613 w 2082"/>
              <a:gd name="T13" fmla="*/ 1528762 h 1167"/>
              <a:gd name="T14" fmla="*/ 1516099 w 2082"/>
              <a:gd name="T15" fmla="*/ 1476375 h 1167"/>
              <a:gd name="T16" fmla="*/ 653583 w 2082"/>
              <a:gd name="T17" fmla="*/ 1362075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2"/>
              <a:gd name="T28" fmla="*/ 0 h 1167"/>
              <a:gd name="T29" fmla="*/ 2082 w 2082"/>
              <a:gd name="T30" fmla="*/ 1167 h 1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2" h="1167">
                <a:moveTo>
                  <a:pt x="366" y="858"/>
                </a:moveTo>
                <a:cubicBezTo>
                  <a:pt x="0" y="819"/>
                  <a:pt x="57" y="417"/>
                  <a:pt x="432" y="444"/>
                </a:cubicBezTo>
                <a:cubicBezTo>
                  <a:pt x="195" y="171"/>
                  <a:pt x="702" y="0"/>
                  <a:pt x="858" y="177"/>
                </a:cubicBezTo>
                <a:cubicBezTo>
                  <a:pt x="1032" y="120"/>
                  <a:pt x="1191" y="210"/>
                  <a:pt x="1191" y="210"/>
                </a:cubicBezTo>
                <a:cubicBezTo>
                  <a:pt x="1656" y="60"/>
                  <a:pt x="1656" y="381"/>
                  <a:pt x="1656" y="381"/>
                </a:cubicBezTo>
                <a:cubicBezTo>
                  <a:pt x="2067" y="342"/>
                  <a:pt x="2082" y="744"/>
                  <a:pt x="1764" y="792"/>
                </a:cubicBezTo>
                <a:cubicBezTo>
                  <a:pt x="1770" y="1125"/>
                  <a:pt x="1341" y="1056"/>
                  <a:pt x="1290" y="963"/>
                </a:cubicBezTo>
                <a:cubicBezTo>
                  <a:pt x="1008" y="1167"/>
                  <a:pt x="849" y="930"/>
                  <a:pt x="849" y="930"/>
                </a:cubicBezTo>
                <a:cubicBezTo>
                  <a:pt x="690" y="1107"/>
                  <a:pt x="381" y="987"/>
                  <a:pt x="366" y="858"/>
                </a:cubicBezTo>
                <a:close/>
              </a:path>
            </a:pathLst>
          </a:custGeom>
          <a:gradFill rotWithShape="0">
            <a:gsLst>
              <a:gs pos="0">
                <a:srgbClr val="FFFFFF"/>
              </a:gs>
              <a:gs pos="100000">
                <a:srgbClr val="CC9900"/>
              </a:gs>
            </a:gsLst>
            <a:path path="rect">
              <a:fillToRect l="50000" t="50000" r="50000" b="50000"/>
            </a:path>
          </a:gradFill>
          <a:ln w="19050">
            <a:solidFill>
              <a:srgbClr val="000000"/>
            </a:solidFill>
            <a:round/>
            <a:headEnd/>
            <a:tailEnd/>
          </a:ln>
        </p:spPr>
        <p:txBody>
          <a:bodyPr/>
          <a:lstStyle/>
          <a:p>
            <a:endParaRPr lang="ja-JP" altLang="en-US"/>
          </a:p>
        </p:txBody>
      </p:sp>
      <p:sp>
        <p:nvSpPr>
          <p:cNvPr id="30725" name="AutoShape 8"/>
          <p:cNvSpPr>
            <a:spLocks noChangeArrowheads="1"/>
          </p:cNvSpPr>
          <p:nvPr/>
        </p:nvSpPr>
        <p:spPr bwMode="auto">
          <a:xfrm>
            <a:off x="5967413" y="1652588"/>
            <a:ext cx="749300" cy="185737"/>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ｸﾞﾙｺｰｽ</a:t>
            </a:r>
          </a:p>
        </p:txBody>
      </p:sp>
      <p:sp>
        <p:nvSpPr>
          <p:cNvPr id="30726" name="Line 9"/>
          <p:cNvSpPr>
            <a:spLocks noChangeShapeType="1"/>
          </p:cNvSpPr>
          <p:nvPr/>
        </p:nvSpPr>
        <p:spPr bwMode="auto">
          <a:xfrm>
            <a:off x="6791325" y="1752600"/>
            <a:ext cx="9001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27" name="Rectangle 10"/>
          <p:cNvSpPr>
            <a:spLocks noChangeArrowheads="1"/>
          </p:cNvSpPr>
          <p:nvPr/>
        </p:nvSpPr>
        <p:spPr bwMode="auto">
          <a:xfrm>
            <a:off x="6572250" y="1304925"/>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好気的</a:t>
            </a:r>
          </a:p>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解糖</a:t>
            </a:r>
          </a:p>
        </p:txBody>
      </p:sp>
      <p:sp>
        <p:nvSpPr>
          <p:cNvPr id="30728" name="Oval 11"/>
          <p:cNvSpPr>
            <a:spLocks noChangeArrowheads="1"/>
          </p:cNvSpPr>
          <p:nvPr/>
        </p:nvSpPr>
        <p:spPr bwMode="auto">
          <a:xfrm>
            <a:off x="7183438" y="1309688"/>
            <a:ext cx="379412" cy="169862"/>
          </a:xfrm>
          <a:prstGeom prst="ellipse">
            <a:avLst/>
          </a:prstGeom>
          <a:gradFill rotWithShape="0">
            <a:gsLst>
              <a:gs pos="0">
                <a:srgbClr val="FFFFFF"/>
              </a:gs>
              <a:gs pos="100000">
                <a:srgbClr val="C0C0C0"/>
              </a:gs>
            </a:gsLst>
            <a:path path="shape">
              <a:fillToRect l="50000" t="50000" r="50000" b="50000"/>
            </a:path>
          </a:gradFill>
          <a:ln w="95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80000"/>
              </a:lnSpc>
            </a:pPr>
            <a:r>
              <a:rPr lang="en-US" altLang="ja-JP" sz="1000">
                <a:solidFill>
                  <a:srgbClr val="000000"/>
                </a:solidFill>
                <a:latin typeface="HGP創英角ｺﾞｼｯｸUB" panose="020B0900000000000000" pitchFamily="50" charset="-128"/>
                <a:ea typeface="HGP創英角ｺﾞｼｯｸUB" panose="020B0900000000000000" pitchFamily="50" charset="-128"/>
              </a:rPr>
              <a:t>ATP</a:t>
            </a:r>
          </a:p>
        </p:txBody>
      </p:sp>
      <p:sp>
        <p:nvSpPr>
          <p:cNvPr id="30729" name="Rectangle 12"/>
          <p:cNvSpPr>
            <a:spLocks noChangeArrowheads="1"/>
          </p:cNvSpPr>
          <p:nvPr/>
        </p:nvSpPr>
        <p:spPr bwMode="auto">
          <a:xfrm>
            <a:off x="7707313" y="1616075"/>
            <a:ext cx="86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CO</a:t>
            </a:r>
            <a:r>
              <a:rPr lang="en-US" altLang="ja-JP" sz="1200" baseline="-1000">
                <a:solidFill>
                  <a:srgbClr val="000000"/>
                </a:solidFill>
                <a:latin typeface="HGP創英角ｺﾞｼｯｸUB" panose="020B0900000000000000" pitchFamily="50" charset="-128"/>
                <a:ea typeface="HGP創英角ｺﾞｼｯｸUB" panose="020B0900000000000000" pitchFamily="50" charset="-128"/>
              </a:rPr>
              <a:t>2</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a:t>
            </a:r>
            <a:r>
              <a:rPr lang="en-US" altLang="ja-JP" sz="1200">
                <a:solidFill>
                  <a:srgbClr val="000000"/>
                </a:solidFill>
                <a:latin typeface="HGP創英角ｺﾞｼｯｸUB" panose="020B0900000000000000" pitchFamily="50" charset="-128"/>
                <a:ea typeface="HGP創英角ｺﾞｼｯｸUB" panose="020B0900000000000000" pitchFamily="50" charset="-128"/>
              </a:rPr>
              <a:t>H</a:t>
            </a:r>
            <a:r>
              <a:rPr lang="en-US" altLang="ja-JP" sz="1200" baseline="-1000">
                <a:solidFill>
                  <a:srgbClr val="000000"/>
                </a:solidFill>
                <a:latin typeface="HGP創英角ｺﾞｼｯｸUB" panose="020B0900000000000000" pitchFamily="50" charset="-128"/>
                <a:ea typeface="HGP創英角ｺﾞｼｯｸUB" panose="020B0900000000000000" pitchFamily="50" charset="-128"/>
              </a:rPr>
              <a:t>2</a:t>
            </a:r>
            <a:r>
              <a:rPr lang="en-US" altLang="ja-JP" sz="1200">
                <a:solidFill>
                  <a:srgbClr val="000000"/>
                </a:solidFill>
                <a:latin typeface="HGP創英角ｺﾞｼｯｸUB" panose="020B0900000000000000" pitchFamily="50" charset="-128"/>
                <a:ea typeface="HGP創英角ｺﾞｼｯｸUB" panose="020B0900000000000000" pitchFamily="50" charset="-128"/>
              </a:rPr>
              <a:t>O</a:t>
            </a:r>
          </a:p>
        </p:txBody>
      </p:sp>
      <p:sp>
        <p:nvSpPr>
          <p:cNvPr id="30730" name="Rectangle 13"/>
          <p:cNvSpPr>
            <a:spLocks noChangeArrowheads="1"/>
          </p:cNvSpPr>
          <p:nvPr/>
        </p:nvSpPr>
        <p:spPr bwMode="auto">
          <a:xfrm>
            <a:off x="5281613" y="1371600"/>
            <a:ext cx="655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GLUT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１</a:t>
            </a:r>
          </a:p>
        </p:txBody>
      </p:sp>
      <p:sp>
        <p:nvSpPr>
          <p:cNvPr id="30731" name="Oval 14"/>
          <p:cNvSpPr>
            <a:spLocks noChangeArrowheads="1"/>
          </p:cNvSpPr>
          <p:nvPr/>
        </p:nvSpPr>
        <p:spPr bwMode="auto">
          <a:xfrm>
            <a:off x="5511800" y="1638300"/>
            <a:ext cx="234950"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32" name="Rectangle 15"/>
          <p:cNvSpPr>
            <a:spLocks noChangeArrowheads="1"/>
          </p:cNvSpPr>
          <p:nvPr/>
        </p:nvSpPr>
        <p:spPr bwMode="auto">
          <a:xfrm>
            <a:off x="7902920" y="920603"/>
            <a:ext cx="59503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脳</a:t>
            </a:r>
          </a:p>
        </p:txBody>
      </p:sp>
      <p:sp>
        <p:nvSpPr>
          <p:cNvPr id="30733" name="Freeform 16"/>
          <p:cNvSpPr>
            <a:spLocks/>
          </p:cNvSpPr>
          <p:nvPr/>
        </p:nvSpPr>
        <p:spPr bwMode="auto">
          <a:xfrm>
            <a:off x="7032625" y="1501775"/>
            <a:ext cx="338138" cy="252413"/>
          </a:xfrm>
          <a:custGeom>
            <a:avLst/>
            <a:gdLst>
              <a:gd name="T0" fmla="*/ 0 w 189"/>
              <a:gd name="T1" fmla="*/ 252413 h 159"/>
              <a:gd name="T2" fmla="*/ 338138 w 189"/>
              <a:gd name="T3" fmla="*/ 0 h 159"/>
              <a:gd name="T4" fmla="*/ 0 60000 65536"/>
              <a:gd name="T5" fmla="*/ 0 60000 65536"/>
              <a:gd name="T6" fmla="*/ 0 w 189"/>
              <a:gd name="T7" fmla="*/ 0 h 159"/>
              <a:gd name="T8" fmla="*/ 189 w 189"/>
              <a:gd name="T9" fmla="*/ 159 h 159"/>
            </a:gdLst>
            <a:ahLst/>
            <a:cxnLst>
              <a:cxn ang="T4">
                <a:pos x="T0" y="T1"/>
              </a:cxn>
              <a:cxn ang="T5">
                <a:pos x="T2" y="T3"/>
              </a:cxn>
            </a:cxnLst>
            <a:rect l="T6" t="T7" r="T8" b="T9"/>
            <a:pathLst>
              <a:path w="189" h="159">
                <a:moveTo>
                  <a:pt x="0" y="159"/>
                </a:moveTo>
                <a:cubicBezTo>
                  <a:pt x="180" y="158"/>
                  <a:pt x="189" y="0"/>
                  <a:pt x="189" y="0"/>
                </a:cubicBez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4" name="AutoShape 17"/>
          <p:cNvSpPr>
            <a:spLocks noChangeArrowheads="1"/>
          </p:cNvSpPr>
          <p:nvPr/>
        </p:nvSpPr>
        <p:spPr bwMode="auto">
          <a:xfrm>
            <a:off x="5945188" y="3181350"/>
            <a:ext cx="750887" cy="185738"/>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ｸﾞﾙｺｰｽ</a:t>
            </a:r>
          </a:p>
        </p:txBody>
      </p:sp>
      <p:sp>
        <p:nvSpPr>
          <p:cNvPr id="30735" name="Line 18"/>
          <p:cNvSpPr>
            <a:spLocks noChangeShapeType="1"/>
          </p:cNvSpPr>
          <p:nvPr/>
        </p:nvSpPr>
        <p:spPr bwMode="auto">
          <a:xfrm>
            <a:off x="6770688" y="3281363"/>
            <a:ext cx="900112"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36" name="Rectangle 19"/>
          <p:cNvSpPr>
            <a:spLocks noChangeArrowheads="1"/>
          </p:cNvSpPr>
          <p:nvPr/>
        </p:nvSpPr>
        <p:spPr bwMode="auto">
          <a:xfrm>
            <a:off x="6550025" y="2833688"/>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嫌気的</a:t>
            </a:r>
          </a:p>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解糖</a:t>
            </a:r>
          </a:p>
        </p:txBody>
      </p:sp>
      <p:sp>
        <p:nvSpPr>
          <p:cNvPr id="30737" name="Oval 20"/>
          <p:cNvSpPr>
            <a:spLocks noChangeArrowheads="1"/>
          </p:cNvSpPr>
          <p:nvPr/>
        </p:nvSpPr>
        <p:spPr bwMode="auto">
          <a:xfrm>
            <a:off x="7161213" y="2838450"/>
            <a:ext cx="381000" cy="169863"/>
          </a:xfrm>
          <a:prstGeom prst="ellipse">
            <a:avLst/>
          </a:prstGeom>
          <a:gradFill rotWithShape="0">
            <a:gsLst>
              <a:gs pos="0">
                <a:srgbClr val="FFFFFF"/>
              </a:gs>
              <a:gs pos="100000">
                <a:srgbClr val="C0C0C0"/>
              </a:gs>
            </a:gsLst>
            <a:path path="shape">
              <a:fillToRect l="50000" t="50000" r="50000" b="50000"/>
            </a:path>
          </a:gradFill>
          <a:ln w="95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80000"/>
              </a:lnSpc>
            </a:pPr>
            <a:r>
              <a:rPr lang="en-US" altLang="ja-JP" sz="1000">
                <a:solidFill>
                  <a:srgbClr val="000000"/>
                </a:solidFill>
                <a:latin typeface="HGP創英角ｺﾞｼｯｸUB" panose="020B0900000000000000" pitchFamily="50" charset="-128"/>
                <a:ea typeface="HGP創英角ｺﾞｼｯｸUB" panose="020B0900000000000000" pitchFamily="50" charset="-128"/>
              </a:rPr>
              <a:t>ATP</a:t>
            </a:r>
          </a:p>
        </p:txBody>
      </p:sp>
      <p:sp>
        <p:nvSpPr>
          <p:cNvPr id="30738" name="Rectangle 21"/>
          <p:cNvSpPr>
            <a:spLocks noChangeArrowheads="1"/>
          </p:cNvSpPr>
          <p:nvPr/>
        </p:nvSpPr>
        <p:spPr bwMode="auto">
          <a:xfrm>
            <a:off x="7664450" y="3144838"/>
            <a:ext cx="9096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CO</a:t>
            </a:r>
            <a:r>
              <a:rPr lang="en-US" altLang="ja-JP" sz="1200" baseline="-1000">
                <a:solidFill>
                  <a:srgbClr val="000000"/>
                </a:solidFill>
                <a:latin typeface="HGP創英角ｺﾞｼｯｸUB" panose="020B0900000000000000" pitchFamily="50" charset="-128"/>
                <a:ea typeface="HGP創英角ｺﾞｼｯｸUB" panose="020B0900000000000000" pitchFamily="50" charset="-128"/>
              </a:rPr>
              <a:t>2</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＋乳酸</a:t>
            </a:r>
          </a:p>
        </p:txBody>
      </p:sp>
      <p:sp>
        <p:nvSpPr>
          <p:cNvPr id="30739" name="Rectangle 22"/>
          <p:cNvSpPr>
            <a:spLocks noChangeArrowheads="1"/>
          </p:cNvSpPr>
          <p:nvPr/>
        </p:nvSpPr>
        <p:spPr bwMode="auto">
          <a:xfrm>
            <a:off x="5259388" y="2919413"/>
            <a:ext cx="655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GLUT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４</a:t>
            </a:r>
          </a:p>
        </p:txBody>
      </p:sp>
      <p:sp>
        <p:nvSpPr>
          <p:cNvPr id="30740" name="Oval 23"/>
          <p:cNvSpPr>
            <a:spLocks noChangeArrowheads="1"/>
          </p:cNvSpPr>
          <p:nvPr/>
        </p:nvSpPr>
        <p:spPr bwMode="auto">
          <a:xfrm>
            <a:off x="5489575" y="3167063"/>
            <a:ext cx="236538"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41" name="Freeform 24"/>
          <p:cNvSpPr>
            <a:spLocks/>
          </p:cNvSpPr>
          <p:nvPr/>
        </p:nvSpPr>
        <p:spPr bwMode="auto">
          <a:xfrm>
            <a:off x="7011988" y="3030538"/>
            <a:ext cx="336550" cy="252412"/>
          </a:xfrm>
          <a:custGeom>
            <a:avLst/>
            <a:gdLst>
              <a:gd name="T0" fmla="*/ 0 w 189"/>
              <a:gd name="T1" fmla="*/ 252412 h 159"/>
              <a:gd name="T2" fmla="*/ 336550 w 189"/>
              <a:gd name="T3" fmla="*/ 0 h 159"/>
              <a:gd name="T4" fmla="*/ 0 60000 65536"/>
              <a:gd name="T5" fmla="*/ 0 60000 65536"/>
              <a:gd name="T6" fmla="*/ 0 w 189"/>
              <a:gd name="T7" fmla="*/ 0 h 159"/>
              <a:gd name="T8" fmla="*/ 189 w 189"/>
              <a:gd name="T9" fmla="*/ 159 h 159"/>
            </a:gdLst>
            <a:ahLst/>
            <a:cxnLst>
              <a:cxn ang="T4">
                <a:pos x="T0" y="T1"/>
              </a:cxn>
              <a:cxn ang="T5">
                <a:pos x="T2" y="T3"/>
              </a:cxn>
            </a:cxnLst>
            <a:rect l="T6" t="T7" r="T8" b="T9"/>
            <a:pathLst>
              <a:path w="189" h="159">
                <a:moveTo>
                  <a:pt x="0" y="159"/>
                </a:moveTo>
                <a:cubicBezTo>
                  <a:pt x="180" y="158"/>
                  <a:pt x="189" y="0"/>
                  <a:pt x="189" y="0"/>
                </a:cubicBez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2" name="Rectangle 26"/>
          <p:cNvSpPr>
            <a:spLocks noChangeArrowheads="1"/>
          </p:cNvSpPr>
          <p:nvPr/>
        </p:nvSpPr>
        <p:spPr bwMode="auto">
          <a:xfrm>
            <a:off x="6534150" y="3463925"/>
            <a:ext cx="809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インスリン</a:t>
            </a:r>
          </a:p>
        </p:txBody>
      </p:sp>
      <p:sp>
        <p:nvSpPr>
          <p:cNvPr id="30743" name="Rectangle 27"/>
          <p:cNvSpPr>
            <a:spLocks noChangeArrowheads="1"/>
          </p:cNvSpPr>
          <p:nvPr/>
        </p:nvSpPr>
        <p:spPr bwMode="auto">
          <a:xfrm>
            <a:off x="4806859" y="3564572"/>
            <a:ext cx="112562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b="1" u="sng" dirty="0">
                <a:solidFill>
                  <a:srgbClr val="FF0000"/>
                </a:solidFill>
                <a:latin typeface="HGP創英角ｺﾞｼｯｸUB" panose="020B0900000000000000" pitchFamily="50" charset="-128"/>
                <a:ea typeface="HGP創英角ｺﾞｼｯｸUB" panose="020B0900000000000000" pitchFamily="50" charset="-128"/>
              </a:rPr>
              <a:t>インスリン</a:t>
            </a:r>
          </a:p>
        </p:txBody>
      </p:sp>
      <p:sp>
        <p:nvSpPr>
          <p:cNvPr id="30744" name="AutoShape 28"/>
          <p:cNvSpPr>
            <a:spLocks noChangeArrowheads="1"/>
          </p:cNvSpPr>
          <p:nvPr/>
        </p:nvSpPr>
        <p:spPr bwMode="auto">
          <a:xfrm>
            <a:off x="6357938" y="3552825"/>
            <a:ext cx="166687" cy="104775"/>
          </a:xfrm>
          <a:prstGeom prst="leftArrow">
            <a:avLst>
              <a:gd name="adj1" fmla="val 48481"/>
              <a:gd name="adj2" fmla="val 68424"/>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45" name="AutoShape 29"/>
          <p:cNvSpPr>
            <a:spLocks noChangeArrowheads="1"/>
          </p:cNvSpPr>
          <p:nvPr/>
        </p:nvSpPr>
        <p:spPr bwMode="auto">
          <a:xfrm rot="7420215">
            <a:off x="5428457" y="3421856"/>
            <a:ext cx="147638" cy="117475"/>
          </a:xfrm>
          <a:prstGeom prst="leftArrow">
            <a:avLst>
              <a:gd name="adj1" fmla="val 48481"/>
              <a:gd name="adj2" fmla="val 54052"/>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46" name="Rectangle 30"/>
          <p:cNvSpPr>
            <a:spLocks noChangeArrowheads="1"/>
          </p:cNvSpPr>
          <p:nvPr/>
        </p:nvSpPr>
        <p:spPr bwMode="auto">
          <a:xfrm>
            <a:off x="5756275" y="3749675"/>
            <a:ext cx="938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グリコーゲン</a:t>
            </a:r>
          </a:p>
        </p:txBody>
      </p:sp>
      <p:sp>
        <p:nvSpPr>
          <p:cNvPr id="30747" name="Freeform 31"/>
          <p:cNvSpPr>
            <a:spLocks/>
          </p:cNvSpPr>
          <p:nvPr/>
        </p:nvSpPr>
        <p:spPr bwMode="auto">
          <a:xfrm>
            <a:off x="6292850" y="3429000"/>
            <a:ext cx="49213" cy="331788"/>
          </a:xfrm>
          <a:custGeom>
            <a:avLst/>
            <a:gdLst>
              <a:gd name="T0" fmla="*/ 0 w 27"/>
              <a:gd name="T1" fmla="*/ 0 h 209"/>
              <a:gd name="T2" fmla="*/ 0 w 27"/>
              <a:gd name="T3" fmla="*/ 331788 h 209"/>
              <a:gd name="T4" fmla="*/ 49213 w 27"/>
              <a:gd name="T5" fmla="*/ 285750 h 209"/>
              <a:gd name="T6" fmla="*/ 0 60000 65536"/>
              <a:gd name="T7" fmla="*/ 0 60000 65536"/>
              <a:gd name="T8" fmla="*/ 0 60000 65536"/>
              <a:gd name="T9" fmla="*/ 0 w 27"/>
              <a:gd name="T10" fmla="*/ 0 h 209"/>
              <a:gd name="T11" fmla="*/ 27 w 27"/>
              <a:gd name="T12" fmla="*/ 209 h 209"/>
            </a:gdLst>
            <a:ahLst/>
            <a:cxnLst>
              <a:cxn ang="T6">
                <a:pos x="T0" y="T1"/>
              </a:cxn>
              <a:cxn ang="T7">
                <a:pos x="T2" y="T3"/>
              </a:cxn>
              <a:cxn ang="T8">
                <a:pos x="T4" y="T5"/>
              </a:cxn>
            </a:cxnLst>
            <a:rect l="T9" t="T10" r="T11" b="T12"/>
            <a:pathLst>
              <a:path w="27" h="209">
                <a:moveTo>
                  <a:pt x="0" y="0"/>
                </a:moveTo>
                <a:lnTo>
                  <a:pt x="0" y="209"/>
                </a:lnTo>
                <a:lnTo>
                  <a:pt x="27" y="18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8" name="Freeform 32"/>
          <p:cNvSpPr>
            <a:spLocks/>
          </p:cNvSpPr>
          <p:nvPr/>
        </p:nvSpPr>
        <p:spPr bwMode="auto">
          <a:xfrm flipH="1" flipV="1">
            <a:off x="6188075" y="3429000"/>
            <a:ext cx="47625" cy="331788"/>
          </a:xfrm>
          <a:custGeom>
            <a:avLst/>
            <a:gdLst>
              <a:gd name="T0" fmla="*/ 0 w 27"/>
              <a:gd name="T1" fmla="*/ 0 h 209"/>
              <a:gd name="T2" fmla="*/ 0 w 27"/>
              <a:gd name="T3" fmla="*/ 331788 h 209"/>
              <a:gd name="T4" fmla="*/ 47625 w 27"/>
              <a:gd name="T5" fmla="*/ 285750 h 209"/>
              <a:gd name="T6" fmla="*/ 0 60000 65536"/>
              <a:gd name="T7" fmla="*/ 0 60000 65536"/>
              <a:gd name="T8" fmla="*/ 0 60000 65536"/>
              <a:gd name="T9" fmla="*/ 0 w 27"/>
              <a:gd name="T10" fmla="*/ 0 h 209"/>
              <a:gd name="T11" fmla="*/ 27 w 27"/>
              <a:gd name="T12" fmla="*/ 209 h 209"/>
            </a:gdLst>
            <a:ahLst/>
            <a:cxnLst>
              <a:cxn ang="T6">
                <a:pos x="T0" y="T1"/>
              </a:cxn>
              <a:cxn ang="T7">
                <a:pos x="T2" y="T3"/>
              </a:cxn>
              <a:cxn ang="T8">
                <a:pos x="T4" y="T5"/>
              </a:cxn>
            </a:cxnLst>
            <a:rect l="T9" t="T10" r="T11" b="T12"/>
            <a:pathLst>
              <a:path w="27" h="209">
                <a:moveTo>
                  <a:pt x="0" y="0"/>
                </a:moveTo>
                <a:lnTo>
                  <a:pt x="0" y="209"/>
                </a:lnTo>
                <a:lnTo>
                  <a:pt x="27" y="18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9" name="Rectangle 37"/>
          <p:cNvSpPr>
            <a:spLocks noChangeArrowheads="1"/>
          </p:cNvSpPr>
          <p:nvPr/>
        </p:nvSpPr>
        <p:spPr bwMode="auto">
          <a:xfrm>
            <a:off x="7842066" y="2387850"/>
            <a:ext cx="100540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筋肉</a:t>
            </a:r>
          </a:p>
        </p:txBody>
      </p:sp>
      <p:sp>
        <p:nvSpPr>
          <p:cNvPr id="30750" name="AutoShape 38"/>
          <p:cNvSpPr>
            <a:spLocks noChangeArrowheads="1"/>
          </p:cNvSpPr>
          <p:nvPr/>
        </p:nvSpPr>
        <p:spPr bwMode="auto">
          <a:xfrm>
            <a:off x="5945188" y="4857750"/>
            <a:ext cx="750887" cy="185738"/>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ｸﾞﾙｺｰｽ</a:t>
            </a:r>
          </a:p>
        </p:txBody>
      </p:sp>
      <p:sp>
        <p:nvSpPr>
          <p:cNvPr id="30751" name="Line 39"/>
          <p:cNvSpPr>
            <a:spLocks noChangeShapeType="1"/>
          </p:cNvSpPr>
          <p:nvPr/>
        </p:nvSpPr>
        <p:spPr bwMode="auto">
          <a:xfrm>
            <a:off x="6721475" y="4957763"/>
            <a:ext cx="2206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52" name="Rectangle 40"/>
          <p:cNvSpPr>
            <a:spLocks noChangeArrowheads="1"/>
          </p:cNvSpPr>
          <p:nvPr/>
        </p:nvSpPr>
        <p:spPr bwMode="auto">
          <a:xfrm>
            <a:off x="7969250" y="4821238"/>
            <a:ext cx="960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ﾄﾘｸﾞﾘｾﾗｲﾄﾞ</a:t>
            </a:r>
          </a:p>
        </p:txBody>
      </p:sp>
      <p:sp>
        <p:nvSpPr>
          <p:cNvPr id="30753" name="Rectangle 41"/>
          <p:cNvSpPr>
            <a:spLocks noChangeArrowheads="1"/>
          </p:cNvSpPr>
          <p:nvPr/>
        </p:nvSpPr>
        <p:spPr bwMode="auto">
          <a:xfrm>
            <a:off x="5259388" y="4576763"/>
            <a:ext cx="655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GLUT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４</a:t>
            </a:r>
          </a:p>
        </p:txBody>
      </p:sp>
      <p:sp>
        <p:nvSpPr>
          <p:cNvPr id="30754" name="Oval 42"/>
          <p:cNvSpPr>
            <a:spLocks noChangeArrowheads="1"/>
          </p:cNvSpPr>
          <p:nvPr/>
        </p:nvSpPr>
        <p:spPr bwMode="auto">
          <a:xfrm>
            <a:off x="5489575" y="4843463"/>
            <a:ext cx="236538"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55" name="Rectangle 43"/>
          <p:cNvSpPr>
            <a:spLocks noChangeArrowheads="1"/>
          </p:cNvSpPr>
          <p:nvPr/>
        </p:nvSpPr>
        <p:spPr bwMode="auto">
          <a:xfrm>
            <a:off x="4713257" y="5206840"/>
            <a:ext cx="112562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b="1" u="sng" dirty="0">
                <a:solidFill>
                  <a:srgbClr val="FF0000"/>
                </a:solidFill>
                <a:latin typeface="HGP創英角ｺﾞｼｯｸUB" panose="020B0900000000000000" pitchFamily="50" charset="-128"/>
                <a:ea typeface="HGP創英角ｺﾞｼｯｸUB" panose="020B0900000000000000" pitchFamily="50" charset="-128"/>
              </a:rPr>
              <a:t>インスリン</a:t>
            </a:r>
          </a:p>
        </p:txBody>
      </p:sp>
      <p:sp>
        <p:nvSpPr>
          <p:cNvPr id="30756" name="AutoShape 44"/>
          <p:cNvSpPr>
            <a:spLocks noChangeArrowheads="1"/>
          </p:cNvSpPr>
          <p:nvPr/>
        </p:nvSpPr>
        <p:spPr bwMode="auto">
          <a:xfrm rot="-5400000">
            <a:off x="6705600" y="4765676"/>
            <a:ext cx="147637" cy="119062"/>
          </a:xfrm>
          <a:prstGeom prst="leftArrow">
            <a:avLst>
              <a:gd name="adj1" fmla="val 48481"/>
              <a:gd name="adj2" fmla="val 53332"/>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57" name="AutoShape 45"/>
          <p:cNvSpPr>
            <a:spLocks noChangeArrowheads="1"/>
          </p:cNvSpPr>
          <p:nvPr/>
        </p:nvSpPr>
        <p:spPr bwMode="auto">
          <a:xfrm rot="7420215">
            <a:off x="5428457" y="5098256"/>
            <a:ext cx="147638" cy="117475"/>
          </a:xfrm>
          <a:prstGeom prst="leftArrow">
            <a:avLst>
              <a:gd name="adj1" fmla="val 48481"/>
              <a:gd name="adj2" fmla="val 54052"/>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58" name="Rectangle 46"/>
          <p:cNvSpPr>
            <a:spLocks noChangeArrowheads="1"/>
          </p:cNvSpPr>
          <p:nvPr/>
        </p:nvSpPr>
        <p:spPr bwMode="auto">
          <a:xfrm>
            <a:off x="6872288" y="4821238"/>
            <a:ext cx="8159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ｸﾞﾘｾﾛｰﾙ</a:t>
            </a:r>
          </a:p>
        </p:txBody>
      </p:sp>
      <p:sp>
        <p:nvSpPr>
          <p:cNvPr id="30759" name="Line 47"/>
          <p:cNvSpPr>
            <a:spLocks noChangeShapeType="1"/>
          </p:cNvSpPr>
          <p:nvPr/>
        </p:nvSpPr>
        <p:spPr bwMode="auto">
          <a:xfrm>
            <a:off x="7632700" y="4957763"/>
            <a:ext cx="3921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60" name="Rectangle 48"/>
          <p:cNvSpPr>
            <a:spLocks noChangeArrowheads="1"/>
          </p:cNvSpPr>
          <p:nvPr/>
        </p:nvSpPr>
        <p:spPr bwMode="auto">
          <a:xfrm>
            <a:off x="6373813" y="4532313"/>
            <a:ext cx="809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インスリン</a:t>
            </a:r>
          </a:p>
        </p:txBody>
      </p:sp>
      <p:sp>
        <p:nvSpPr>
          <p:cNvPr id="30761" name="AutoShape 49"/>
          <p:cNvSpPr>
            <a:spLocks noChangeArrowheads="1"/>
          </p:cNvSpPr>
          <p:nvPr/>
        </p:nvSpPr>
        <p:spPr bwMode="auto">
          <a:xfrm rot="-5400000">
            <a:off x="7664450" y="4765676"/>
            <a:ext cx="147637" cy="119062"/>
          </a:xfrm>
          <a:prstGeom prst="leftArrow">
            <a:avLst>
              <a:gd name="adj1" fmla="val 48481"/>
              <a:gd name="adj2" fmla="val 53332"/>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62" name="Rectangle 50"/>
          <p:cNvSpPr>
            <a:spLocks noChangeArrowheads="1"/>
          </p:cNvSpPr>
          <p:nvPr/>
        </p:nvSpPr>
        <p:spPr bwMode="auto">
          <a:xfrm>
            <a:off x="7332663" y="4532313"/>
            <a:ext cx="809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インスリン</a:t>
            </a:r>
          </a:p>
        </p:txBody>
      </p:sp>
      <p:sp>
        <p:nvSpPr>
          <p:cNvPr id="30763" name="Rectangle 51"/>
          <p:cNvSpPr>
            <a:spLocks noChangeArrowheads="1"/>
          </p:cNvSpPr>
          <p:nvPr/>
        </p:nvSpPr>
        <p:spPr bwMode="auto">
          <a:xfrm>
            <a:off x="7308850" y="5216525"/>
            <a:ext cx="641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脂肪酸</a:t>
            </a:r>
          </a:p>
        </p:txBody>
      </p:sp>
      <p:grpSp>
        <p:nvGrpSpPr>
          <p:cNvPr id="30764" name="Group 52"/>
          <p:cNvGrpSpPr>
            <a:grpSpLocks/>
          </p:cNvGrpSpPr>
          <p:nvPr/>
        </p:nvGrpSpPr>
        <p:grpSpPr bwMode="auto">
          <a:xfrm rot="-5400000">
            <a:off x="7472363" y="5583238"/>
            <a:ext cx="344487" cy="223837"/>
            <a:chOff x="4889" y="2025"/>
            <a:chExt cx="217" cy="125"/>
          </a:xfrm>
        </p:grpSpPr>
        <p:sp>
          <p:nvSpPr>
            <p:cNvPr id="30820" name="Freeform 53"/>
            <p:cNvSpPr>
              <a:spLocks/>
            </p:cNvSpPr>
            <p:nvPr/>
          </p:nvSpPr>
          <p:spPr bwMode="auto">
            <a:xfrm>
              <a:off x="4889" y="2058"/>
              <a:ext cx="217" cy="55"/>
            </a:xfrm>
            <a:custGeom>
              <a:avLst/>
              <a:gdLst>
                <a:gd name="T0" fmla="*/ 0 w 217"/>
                <a:gd name="T1" fmla="*/ 0 h 55"/>
                <a:gd name="T2" fmla="*/ 189 w 217"/>
                <a:gd name="T3" fmla="*/ 0 h 55"/>
                <a:gd name="T4" fmla="*/ 217 w 217"/>
                <a:gd name="T5" fmla="*/ 28 h 55"/>
                <a:gd name="T6" fmla="*/ 190 w 217"/>
                <a:gd name="T7" fmla="*/ 55 h 55"/>
                <a:gd name="T8" fmla="*/ 0 w 217"/>
                <a:gd name="T9" fmla="*/ 55 h 55"/>
                <a:gd name="T10" fmla="*/ 0 60000 65536"/>
                <a:gd name="T11" fmla="*/ 0 60000 65536"/>
                <a:gd name="T12" fmla="*/ 0 60000 65536"/>
                <a:gd name="T13" fmla="*/ 0 60000 65536"/>
                <a:gd name="T14" fmla="*/ 0 60000 65536"/>
                <a:gd name="T15" fmla="*/ 0 w 217"/>
                <a:gd name="T16" fmla="*/ 0 h 55"/>
                <a:gd name="T17" fmla="*/ 217 w 217"/>
                <a:gd name="T18" fmla="*/ 55 h 55"/>
              </a:gdLst>
              <a:ahLst/>
              <a:cxnLst>
                <a:cxn ang="T10">
                  <a:pos x="T0" y="T1"/>
                </a:cxn>
                <a:cxn ang="T11">
                  <a:pos x="T2" y="T3"/>
                </a:cxn>
                <a:cxn ang="T12">
                  <a:pos x="T4" y="T5"/>
                </a:cxn>
                <a:cxn ang="T13">
                  <a:pos x="T6" y="T7"/>
                </a:cxn>
                <a:cxn ang="T14">
                  <a:pos x="T8" y="T9"/>
                </a:cxn>
              </a:cxnLst>
              <a:rect l="T15" t="T16" r="T17" b="T18"/>
              <a:pathLst>
                <a:path w="217" h="55">
                  <a:moveTo>
                    <a:pt x="0" y="0"/>
                  </a:moveTo>
                  <a:lnTo>
                    <a:pt x="189" y="0"/>
                  </a:lnTo>
                  <a:lnTo>
                    <a:pt x="217" y="28"/>
                  </a:lnTo>
                  <a:lnTo>
                    <a:pt x="190" y="55"/>
                  </a:lnTo>
                  <a:lnTo>
                    <a:pt x="0" y="55"/>
                  </a:lnTo>
                </a:path>
              </a:pathLst>
            </a:custGeom>
            <a:solidFill>
              <a:srgbClr val="FFFFFF"/>
            </a:solidFill>
            <a:ln w="25400">
              <a:solidFill>
                <a:srgbClr val="000000"/>
              </a:solidFill>
              <a:round/>
              <a:headEnd/>
              <a:tailEnd/>
            </a:ln>
          </p:spPr>
          <p:txBody>
            <a:bodyPr/>
            <a:lstStyle/>
            <a:p>
              <a:endParaRPr lang="ja-JP" altLang="en-US"/>
            </a:p>
          </p:txBody>
        </p:sp>
        <p:sp>
          <p:nvSpPr>
            <p:cNvPr id="30821" name="Line 54"/>
            <p:cNvSpPr>
              <a:spLocks noChangeShapeType="1"/>
            </p:cNvSpPr>
            <p:nvPr/>
          </p:nvSpPr>
          <p:spPr bwMode="auto">
            <a:xfrm flipH="1" flipV="1">
              <a:off x="5043" y="2025"/>
              <a:ext cx="63" cy="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2" name="Line 55"/>
            <p:cNvSpPr>
              <a:spLocks noChangeShapeType="1"/>
            </p:cNvSpPr>
            <p:nvPr/>
          </p:nvSpPr>
          <p:spPr bwMode="auto">
            <a:xfrm flipH="1">
              <a:off x="5043" y="2087"/>
              <a:ext cx="63" cy="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0765" name="Freeform 56"/>
          <p:cNvSpPr>
            <a:spLocks/>
          </p:cNvSpPr>
          <p:nvPr/>
        </p:nvSpPr>
        <p:spPr bwMode="auto">
          <a:xfrm>
            <a:off x="7627938" y="4959350"/>
            <a:ext cx="282575" cy="269875"/>
          </a:xfrm>
          <a:custGeom>
            <a:avLst/>
            <a:gdLst>
              <a:gd name="T0" fmla="*/ 282575 w 158"/>
              <a:gd name="T1" fmla="*/ 0 h 170"/>
              <a:gd name="T2" fmla="*/ 14308 w 158"/>
              <a:gd name="T3" fmla="*/ 269875 h 170"/>
              <a:gd name="T4" fmla="*/ 0 60000 65536"/>
              <a:gd name="T5" fmla="*/ 0 60000 65536"/>
              <a:gd name="T6" fmla="*/ 0 w 158"/>
              <a:gd name="T7" fmla="*/ 0 h 170"/>
              <a:gd name="T8" fmla="*/ 158 w 158"/>
              <a:gd name="T9" fmla="*/ 170 h 170"/>
            </a:gdLst>
            <a:ahLst/>
            <a:cxnLst>
              <a:cxn ang="T4">
                <a:pos x="T0" y="T1"/>
              </a:cxn>
              <a:cxn ang="T5">
                <a:pos x="T2" y="T3"/>
              </a:cxn>
            </a:cxnLst>
            <a:rect l="T6" t="T7" r="T8" b="T9"/>
            <a:pathLst>
              <a:path w="158" h="170">
                <a:moveTo>
                  <a:pt x="158" y="0"/>
                </a:moveTo>
                <a:cubicBezTo>
                  <a:pt x="0" y="0"/>
                  <a:pt x="8" y="170"/>
                  <a:pt x="8" y="17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6" name="Rectangle 57"/>
          <p:cNvSpPr>
            <a:spLocks noChangeArrowheads="1"/>
          </p:cNvSpPr>
          <p:nvPr/>
        </p:nvSpPr>
        <p:spPr bwMode="auto">
          <a:xfrm>
            <a:off x="7308850" y="5826125"/>
            <a:ext cx="641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脂肪酸</a:t>
            </a:r>
          </a:p>
        </p:txBody>
      </p:sp>
      <p:sp>
        <p:nvSpPr>
          <p:cNvPr id="30767" name="Rectangle 58"/>
          <p:cNvSpPr>
            <a:spLocks noChangeArrowheads="1"/>
          </p:cNvSpPr>
          <p:nvPr/>
        </p:nvSpPr>
        <p:spPr bwMode="auto">
          <a:xfrm>
            <a:off x="7180263" y="6078531"/>
            <a:ext cx="182614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nSpc>
                <a:spcPct val="90000"/>
              </a:lnSpc>
            </a:pP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脂肪組織</a:t>
            </a:r>
          </a:p>
        </p:txBody>
      </p:sp>
      <p:sp>
        <p:nvSpPr>
          <p:cNvPr id="30768" name="Freeform 59"/>
          <p:cNvSpPr>
            <a:spLocks/>
          </p:cNvSpPr>
          <p:nvPr/>
        </p:nvSpPr>
        <p:spPr bwMode="auto">
          <a:xfrm>
            <a:off x="60325" y="4391025"/>
            <a:ext cx="2174875" cy="2276475"/>
          </a:xfrm>
          <a:custGeom>
            <a:avLst/>
            <a:gdLst>
              <a:gd name="T0" fmla="*/ 701745 w 1218"/>
              <a:gd name="T1" fmla="*/ 1952625 h 1434"/>
              <a:gd name="T2" fmla="*/ 182132 w 1218"/>
              <a:gd name="T3" fmla="*/ 1857375 h 1434"/>
              <a:gd name="T4" fmla="*/ 369622 w 1218"/>
              <a:gd name="T5" fmla="*/ 295275 h 1434"/>
              <a:gd name="T6" fmla="*/ 1205288 w 1218"/>
              <a:gd name="T7" fmla="*/ 33338 h 1434"/>
              <a:gd name="T8" fmla="*/ 2035597 w 1218"/>
              <a:gd name="T9" fmla="*/ 366713 h 1434"/>
              <a:gd name="T10" fmla="*/ 1890963 w 1218"/>
              <a:gd name="T11" fmla="*/ 1423988 h 1434"/>
              <a:gd name="T12" fmla="*/ 1590980 w 1218"/>
              <a:gd name="T13" fmla="*/ 1647825 h 1434"/>
              <a:gd name="T14" fmla="*/ 1135649 w 1218"/>
              <a:gd name="T15" fmla="*/ 1785938 h 1434"/>
              <a:gd name="T16" fmla="*/ 701745 w 1218"/>
              <a:gd name="T17" fmla="*/ 1952625 h 1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8"/>
              <a:gd name="T28" fmla="*/ 0 h 1434"/>
              <a:gd name="T29" fmla="*/ 1218 w 1218"/>
              <a:gd name="T30" fmla="*/ 1434 h 1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8" h="1434">
                <a:moveTo>
                  <a:pt x="393" y="1230"/>
                </a:moveTo>
                <a:cubicBezTo>
                  <a:pt x="171" y="1434"/>
                  <a:pt x="156" y="1356"/>
                  <a:pt x="102" y="1170"/>
                </a:cubicBezTo>
                <a:cubicBezTo>
                  <a:pt x="0" y="753"/>
                  <a:pt x="66" y="330"/>
                  <a:pt x="207" y="186"/>
                </a:cubicBezTo>
                <a:cubicBezTo>
                  <a:pt x="414" y="0"/>
                  <a:pt x="654" y="21"/>
                  <a:pt x="675" y="21"/>
                </a:cubicBezTo>
                <a:cubicBezTo>
                  <a:pt x="1014" y="66"/>
                  <a:pt x="1083" y="48"/>
                  <a:pt x="1140" y="231"/>
                </a:cubicBezTo>
                <a:cubicBezTo>
                  <a:pt x="1218" y="654"/>
                  <a:pt x="1059" y="897"/>
                  <a:pt x="1059" y="897"/>
                </a:cubicBezTo>
                <a:cubicBezTo>
                  <a:pt x="1011" y="966"/>
                  <a:pt x="891" y="1038"/>
                  <a:pt x="891" y="1038"/>
                </a:cubicBezTo>
                <a:cubicBezTo>
                  <a:pt x="795" y="1104"/>
                  <a:pt x="636" y="1125"/>
                  <a:pt x="636" y="1125"/>
                </a:cubicBezTo>
                <a:cubicBezTo>
                  <a:pt x="474" y="1143"/>
                  <a:pt x="414" y="1218"/>
                  <a:pt x="393" y="1230"/>
                </a:cubicBezTo>
                <a:close/>
              </a:path>
            </a:pathLst>
          </a:custGeom>
          <a:gradFill rotWithShape="0">
            <a:gsLst>
              <a:gs pos="0">
                <a:srgbClr val="FFFFFF"/>
              </a:gs>
              <a:gs pos="100000">
                <a:srgbClr val="CC9900"/>
              </a:gs>
            </a:gsLst>
            <a:path path="rect">
              <a:fillToRect l="50000" t="50000" r="50000" b="50000"/>
            </a:path>
          </a:gradFill>
          <a:ln w="19050">
            <a:solidFill>
              <a:srgbClr val="000000"/>
            </a:solidFill>
            <a:round/>
            <a:headEnd/>
            <a:tailEnd/>
          </a:ln>
        </p:spPr>
        <p:txBody>
          <a:bodyPr/>
          <a:lstStyle/>
          <a:p>
            <a:endParaRPr lang="ja-JP" altLang="en-US"/>
          </a:p>
        </p:txBody>
      </p:sp>
      <p:sp>
        <p:nvSpPr>
          <p:cNvPr id="30769" name="Freeform 60"/>
          <p:cNvSpPr>
            <a:spLocks/>
          </p:cNvSpPr>
          <p:nvPr/>
        </p:nvSpPr>
        <p:spPr bwMode="auto">
          <a:xfrm>
            <a:off x="1839913" y="4605338"/>
            <a:ext cx="1960562" cy="1371600"/>
          </a:xfrm>
          <a:custGeom>
            <a:avLst/>
            <a:gdLst>
              <a:gd name="T0" fmla="*/ 166059 w 1098"/>
              <a:gd name="T1" fmla="*/ 1152525 h 864"/>
              <a:gd name="T2" fmla="*/ 289263 w 1098"/>
              <a:gd name="T3" fmla="*/ 157163 h 864"/>
              <a:gd name="T4" fmla="*/ 632094 w 1098"/>
              <a:gd name="T5" fmla="*/ 71438 h 864"/>
              <a:gd name="T6" fmla="*/ 1639158 w 1098"/>
              <a:gd name="T7" fmla="*/ 166688 h 864"/>
              <a:gd name="T8" fmla="*/ 1799860 w 1098"/>
              <a:gd name="T9" fmla="*/ 371475 h 864"/>
              <a:gd name="T10" fmla="*/ 1403462 w 1098"/>
              <a:gd name="T11" fmla="*/ 814388 h 864"/>
              <a:gd name="T12" fmla="*/ 696374 w 1098"/>
              <a:gd name="T13" fmla="*/ 1162050 h 864"/>
              <a:gd name="T14" fmla="*/ 166059 w 1098"/>
              <a:gd name="T15" fmla="*/ 1152525 h 864"/>
              <a:gd name="T16" fmla="*/ 0 60000 65536"/>
              <a:gd name="T17" fmla="*/ 0 60000 65536"/>
              <a:gd name="T18" fmla="*/ 0 60000 65536"/>
              <a:gd name="T19" fmla="*/ 0 60000 65536"/>
              <a:gd name="T20" fmla="*/ 0 60000 65536"/>
              <a:gd name="T21" fmla="*/ 0 60000 65536"/>
              <a:gd name="T22" fmla="*/ 0 60000 65536"/>
              <a:gd name="T23" fmla="*/ 0 60000 65536"/>
              <a:gd name="T24" fmla="*/ 0 w 1098"/>
              <a:gd name="T25" fmla="*/ 0 h 864"/>
              <a:gd name="T26" fmla="*/ 1098 w 1098"/>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8" h="864">
                <a:moveTo>
                  <a:pt x="93" y="726"/>
                </a:moveTo>
                <a:cubicBezTo>
                  <a:pt x="93" y="726"/>
                  <a:pt x="0" y="303"/>
                  <a:pt x="162" y="99"/>
                </a:cubicBezTo>
                <a:cubicBezTo>
                  <a:pt x="213" y="0"/>
                  <a:pt x="354" y="45"/>
                  <a:pt x="354" y="45"/>
                </a:cubicBezTo>
                <a:cubicBezTo>
                  <a:pt x="666" y="102"/>
                  <a:pt x="918" y="105"/>
                  <a:pt x="918" y="105"/>
                </a:cubicBezTo>
                <a:cubicBezTo>
                  <a:pt x="1098" y="72"/>
                  <a:pt x="1008" y="234"/>
                  <a:pt x="1008" y="234"/>
                </a:cubicBezTo>
                <a:cubicBezTo>
                  <a:pt x="930" y="429"/>
                  <a:pt x="786" y="513"/>
                  <a:pt x="786" y="513"/>
                </a:cubicBezTo>
                <a:cubicBezTo>
                  <a:pt x="579" y="600"/>
                  <a:pt x="390" y="732"/>
                  <a:pt x="390" y="732"/>
                </a:cubicBezTo>
                <a:cubicBezTo>
                  <a:pt x="96" y="864"/>
                  <a:pt x="93" y="726"/>
                  <a:pt x="93" y="726"/>
                </a:cubicBezTo>
                <a:close/>
              </a:path>
            </a:pathLst>
          </a:custGeom>
          <a:gradFill rotWithShape="0">
            <a:gsLst>
              <a:gs pos="0">
                <a:srgbClr val="FFFFFF"/>
              </a:gs>
              <a:gs pos="100000">
                <a:srgbClr val="CC9900"/>
              </a:gs>
            </a:gsLst>
            <a:path path="rect">
              <a:fillToRect l="50000" t="50000" r="50000" b="50000"/>
            </a:path>
          </a:gradFill>
          <a:ln w="19050">
            <a:solidFill>
              <a:srgbClr val="000000"/>
            </a:solidFill>
            <a:round/>
            <a:headEnd/>
            <a:tailEnd/>
          </a:ln>
        </p:spPr>
        <p:txBody>
          <a:bodyPr/>
          <a:lstStyle/>
          <a:p>
            <a:endParaRPr lang="ja-JP" altLang="en-US"/>
          </a:p>
        </p:txBody>
      </p:sp>
      <p:sp>
        <p:nvSpPr>
          <p:cNvPr id="30770" name="Freeform 61"/>
          <p:cNvSpPr>
            <a:spLocks/>
          </p:cNvSpPr>
          <p:nvPr/>
        </p:nvSpPr>
        <p:spPr bwMode="auto">
          <a:xfrm>
            <a:off x="1147763" y="2243138"/>
            <a:ext cx="1919287" cy="2105025"/>
          </a:xfrm>
          <a:custGeom>
            <a:avLst/>
            <a:gdLst>
              <a:gd name="T0" fmla="*/ 1479674 w 1074"/>
              <a:gd name="T1" fmla="*/ 0 h 1326"/>
              <a:gd name="T2" fmla="*/ 1919287 w 1074"/>
              <a:gd name="T3" fmla="*/ 1004888 h 1326"/>
              <a:gd name="T4" fmla="*/ 814893 w 1074"/>
              <a:gd name="T5" fmla="*/ 1776413 h 1326"/>
              <a:gd name="T6" fmla="*/ 176918 w 1074"/>
              <a:gd name="T7" fmla="*/ 1119188 h 1326"/>
              <a:gd name="T8" fmla="*/ 1479674 w 1074"/>
              <a:gd name="T9" fmla="*/ 0 h 1326"/>
              <a:gd name="T10" fmla="*/ 0 60000 65536"/>
              <a:gd name="T11" fmla="*/ 0 60000 65536"/>
              <a:gd name="T12" fmla="*/ 0 60000 65536"/>
              <a:gd name="T13" fmla="*/ 0 60000 65536"/>
              <a:gd name="T14" fmla="*/ 0 60000 65536"/>
              <a:gd name="T15" fmla="*/ 0 w 1074"/>
              <a:gd name="T16" fmla="*/ 0 h 1326"/>
              <a:gd name="T17" fmla="*/ 1074 w 1074"/>
              <a:gd name="T18" fmla="*/ 1326 h 1326"/>
            </a:gdLst>
            <a:ahLst/>
            <a:cxnLst>
              <a:cxn ang="T10">
                <a:pos x="T0" y="T1"/>
              </a:cxn>
              <a:cxn ang="T11">
                <a:pos x="T2" y="T3"/>
              </a:cxn>
              <a:cxn ang="T12">
                <a:pos x="T4" y="T5"/>
              </a:cxn>
              <a:cxn ang="T13">
                <a:pos x="T6" y="T7"/>
              </a:cxn>
              <a:cxn ang="T14">
                <a:pos x="T8" y="T9"/>
              </a:cxn>
            </a:cxnLst>
            <a:rect l="T15" t="T16" r="T17" b="T18"/>
            <a:pathLst>
              <a:path w="1074" h="1326">
                <a:moveTo>
                  <a:pt x="828" y="0"/>
                </a:moveTo>
                <a:cubicBezTo>
                  <a:pt x="828" y="0"/>
                  <a:pt x="951" y="316"/>
                  <a:pt x="1074" y="633"/>
                </a:cubicBezTo>
                <a:cubicBezTo>
                  <a:pt x="795" y="705"/>
                  <a:pt x="675" y="795"/>
                  <a:pt x="456" y="1119"/>
                </a:cubicBezTo>
                <a:cubicBezTo>
                  <a:pt x="324" y="1326"/>
                  <a:pt x="0" y="975"/>
                  <a:pt x="99" y="705"/>
                </a:cubicBezTo>
                <a:cubicBezTo>
                  <a:pt x="345" y="72"/>
                  <a:pt x="828" y="0"/>
                  <a:pt x="828" y="0"/>
                </a:cubicBezTo>
                <a:close/>
              </a:path>
            </a:pathLst>
          </a:custGeom>
          <a:gradFill rotWithShape="0">
            <a:gsLst>
              <a:gs pos="0">
                <a:srgbClr val="FFFFFF"/>
              </a:gs>
              <a:gs pos="100000">
                <a:srgbClr val="CC9900"/>
              </a:gs>
            </a:gsLst>
            <a:lin ang="18900000" scaled="1"/>
          </a:gradFill>
          <a:ln w="19050">
            <a:solidFill>
              <a:srgbClr val="000000"/>
            </a:solidFill>
            <a:round/>
            <a:headEnd/>
            <a:tailEnd/>
          </a:ln>
        </p:spPr>
        <p:txBody>
          <a:bodyPr/>
          <a:lstStyle/>
          <a:p>
            <a:endParaRPr lang="ja-JP" altLang="en-US"/>
          </a:p>
        </p:txBody>
      </p:sp>
      <p:sp>
        <p:nvSpPr>
          <p:cNvPr id="30771" name="Oval 62"/>
          <p:cNvSpPr>
            <a:spLocks noChangeArrowheads="1"/>
          </p:cNvSpPr>
          <p:nvPr/>
        </p:nvSpPr>
        <p:spPr bwMode="auto">
          <a:xfrm rot="-1294892">
            <a:off x="2444750" y="2206625"/>
            <a:ext cx="781050" cy="1071563"/>
          </a:xfrm>
          <a:prstGeom prst="ellipse">
            <a:avLst/>
          </a:prstGeom>
          <a:solidFill>
            <a:srgbClr val="CC9900"/>
          </a:solidFill>
          <a:ln w="317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72" name="Oval 63"/>
          <p:cNvSpPr>
            <a:spLocks noChangeArrowheads="1"/>
          </p:cNvSpPr>
          <p:nvPr/>
        </p:nvSpPr>
        <p:spPr bwMode="auto">
          <a:xfrm rot="-1294892">
            <a:off x="2505075" y="2279650"/>
            <a:ext cx="677863" cy="927100"/>
          </a:xfrm>
          <a:prstGeom prst="ellipse">
            <a:avLst/>
          </a:prstGeom>
          <a:gradFill rotWithShape="0">
            <a:gsLst>
              <a:gs pos="0">
                <a:srgbClr val="5E4700"/>
              </a:gs>
              <a:gs pos="100000">
                <a:srgbClr val="CC9900"/>
              </a:gs>
            </a:gsLst>
            <a:lin ang="18900000" scaled="1"/>
          </a:gradFill>
          <a:ln w="317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73" name="AutoShape 64"/>
          <p:cNvSpPr>
            <a:spLocks noChangeArrowheads="1"/>
          </p:cNvSpPr>
          <p:nvPr/>
        </p:nvSpPr>
        <p:spPr bwMode="auto">
          <a:xfrm>
            <a:off x="1901825" y="5435600"/>
            <a:ext cx="750888" cy="185738"/>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ｸﾞﾙｺｰｽ</a:t>
            </a:r>
          </a:p>
        </p:txBody>
      </p:sp>
      <p:sp>
        <p:nvSpPr>
          <p:cNvPr id="30774" name="Oval 65"/>
          <p:cNvSpPr>
            <a:spLocks noChangeArrowheads="1"/>
          </p:cNvSpPr>
          <p:nvPr/>
        </p:nvSpPr>
        <p:spPr bwMode="auto">
          <a:xfrm>
            <a:off x="2897188" y="5421313"/>
            <a:ext cx="234950"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75" name="Rectangle 66"/>
          <p:cNvSpPr>
            <a:spLocks noChangeArrowheads="1"/>
          </p:cNvSpPr>
          <p:nvPr/>
        </p:nvSpPr>
        <p:spPr bwMode="auto">
          <a:xfrm>
            <a:off x="2670175" y="5170488"/>
            <a:ext cx="6556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GLUT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２</a:t>
            </a:r>
          </a:p>
        </p:txBody>
      </p:sp>
      <p:sp>
        <p:nvSpPr>
          <p:cNvPr id="30776" name="AutoShape 67"/>
          <p:cNvSpPr>
            <a:spLocks noChangeArrowheads="1"/>
          </p:cNvSpPr>
          <p:nvPr/>
        </p:nvSpPr>
        <p:spPr bwMode="auto">
          <a:xfrm rot="-5400000">
            <a:off x="1508919" y="5318919"/>
            <a:ext cx="147637" cy="117475"/>
          </a:xfrm>
          <a:prstGeom prst="leftArrow">
            <a:avLst>
              <a:gd name="adj1" fmla="val 48481"/>
              <a:gd name="adj2" fmla="val 54052"/>
            </a:avLst>
          </a:prstGeom>
          <a:solidFill>
            <a:srgbClr val="0066FF"/>
          </a:solidFill>
          <a:ln w="3175">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77" name="Rectangle 68"/>
          <p:cNvSpPr>
            <a:spLocks noChangeArrowheads="1"/>
          </p:cNvSpPr>
          <p:nvPr/>
        </p:nvSpPr>
        <p:spPr bwMode="auto">
          <a:xfrm>
            <a:off x="1128713" y="5110163"/>
            <a:ext cx="9128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アドレナリン</a:t>
            </a:r>
          </a:p>
        </p:txBody>
      </p:sp>
      <p:sp>
        <p:nvSpPr>
          <p:cNvPr id="30778" name="Freeform 69"/>
          <p:cNvSpPr>
            <a:spLocks/>
          </p:cNvSpPr>
          <p:nvPr/>
        </p:nvSpPr>
        <p:spPr bwMode="auto">
          <a:xfrm>
            <a:off x="1181100" y="5457825"/>
            <a:ext cx="688975" cy="41275"/>
          </a:xfrm>
          <a:custGeom>
            <a:avLst/>
            <a:gdLst>
              <a:gd name="T0" fmla="*/ 0 w 386"/>
              <a:gd name="T1" fmla="*/ 41275 h 26"/>
              <a:gd name="T2" fmla="*/ 688975 w 386"/>
              <a:gd name="T3" fmla="*/ 41275 h 26"/>
              <a:gd name="T4" fmla="*/ 635428 w 386"/>
              <a:gd name="T5" fmla="*/ 0 h 26"/>
              <a:gd name="T6" fmla="*/ 0 60000 65536"/>
              <a:gd name="T7" fmla="*/ 0 60000 65536"/>
              <a:gd name="T8" fmla="*/ 0 60000 65536"/>
              <a:gd name="T9" fmla="*/ 0 w 386"/>
              <a:gd name="T10" fmla="*/ 0 h 26"/>
              <a:gd name="T11" fmla="*/ 386 w 386"/>
              <a:gd name="T12" fmla="*/ 26 h 26"/>
            </a:gdLst>
            <a:ahLst/>
            <a:cxnLst>
              <a:cxn ang="T6">
                <a:pos x="T0" y="T1"/>
              </a:cxn>
              <a:cxn ang="T7">
                <a:pos x="T2" y="T3"/>
              </a:cxn>
              <a:cxn ang="T8">
                <a:pos x="T4" y="T5"/>
              </a:cxn>
            </a:cxnLst>
            <a:rect l="T9" t="T10" r="T11" b="T12"/>
            <a:pathLst>
              <a:path w="386" h="26">
                <a:moveTo>
                  <a:pt x="0" y="26"/>
                </a:moveTo>
                <a:lnTo>
                  <a:pt x="386" y="26"/>
                </a:lnTo>
                <a:lnTo>
                  <a:pt x="356"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9" name="Freeform 70"/>
          <p:cNvSpPr>
            <a:spLocks/>
          </p:cNvSpPr>
          <p:nvPr/>
        </p:nvSpPr>
        <p:spPr bwMode="auto">
          <a:xfrm flipH="1" flipV="1">
            <a:off x="1181100" y="5546725"/>
            <a:ext cx="688975" cy="41275"/>
          </a:xfrm>
          <a:custGeom>
            <a:avLst/>
            <a:gdLst>
              <a:gd name="T0" fmla="*/ 0 w 386"/>
              <a:gd name="T1" fmla="*/ 41275 h 26"/>
              <a:gd name="T2" fmla="*/ 688975 w 386"/>
              <a:gd name="T3" fmla="*/ 41275 h 26"/>
              <a:gd name="T4" fmla="*/ 635428 w 386"/>
              <a:gd name="T5" fmla="*/ 0 h 26"/>
              <a:gd name="T6" fmla="*/ 0 60000 65536"/>
              <a:gd name="T7" fmla="*/ 0 60000 65536"/>
              <a:gd name="T8" fmla="*/ 0 60000 65536"/>
              <a:gd name="T9" fmla="*/ 0 w 386"/>
              <a:gd name="T10" fmla="*/ 0 h 26"/>
              <a:gd name="T11" fmla="*/ 386 w 386"/>
              <a:gd name="T12" fmla="*/ 26 h 26"/>
            </a:gdLst>
            <a:ahLst/>
            <a:cxnLst>
              <a:cxn ang="T6">
                <a:pos x="T0" y="T1"/>
              </a:cxn>
              <a:cxn ang="T7">
                <a:pos x="T2" y="T3"/>
              </a:cxn>
              <a:cxn ang="T8">
                <a:pos x="T4" y="T5"/>
              </a:cxn>
            </a:cxnLst>
            <a:rect l="T9" t="T10" r="T11" b="T12"/>
            <a:pathLst>
              <a:path w="386" h="26">
                <a:moveTo>
                  <a:pt x="0" y="26"/>
                </a:moveTo>
                <a:lnTo>
                  <a:pt x="386" y="26"/>
                </a:lnTo>
                <a:lnTo>
                  <a:pt x="356"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0" name="AutoShape 71"/>
          <p:cNvSpPr>
            <a:spLocks noChangeArrowheads="1"/>
          </p:cNvSpPr>
          <p:nvPr/>
        </p:nvSpPr>
        <p:spPr bwMode="auto">
          <a:xfrm rot="5400000" flipV="1">
            <a:off x="1508919" y="5604669"/>
            <a:ext cx="147637" cy="117475"/>
          </a:xfrm>
          <a:prstGeom prst="leftArrow">
            <a:avLst>
              <a:gd name="adj1" fmla="val 48481"/>
              <a:gd name="adj2" fmla="val 54052"/>
            </a:avLst>
          </a:prstGeom>
          <a:solidFill>
            <a:srgbClr val="FFFF00"/>
          </a:solidFill>
          <a:ln w="6350">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81" name="Rectangle 72"/>
          <p:cNvSpPr>
            <a:spLocks noChangeArrowheads="1"/>
          </p:cNvSpPr>
          <p:nvPr/>
        </p:nvSpPr>
        <p:spPr bwMode="auto">
          <a:xfrm>
            <a:off x="1176338" y="5703888"/>
            <a:ext cx="809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インスリン</a:t>
            </a:r>
          </a:p>
        </p:txBody>
      </p:sp>
      <p:sp>
        <p:nvSpPr>
          <p:cNvPr id="30782" name="AutoShape 73"/>
          <p:cNvSpPr>
            <a:spLocks noChangeArrowheads="1"/>
          </p:cNvSpPr>
          <p:nvPr/>
        </p:nvSpPr>
        <p:spPr bwMode="auto">
          <a:xfrm rot="5400000" flipV="1">
            <a:off x="1508919" y="4883944"/>
            <a:ext cx="147637" cy="117475"/>
          </a:xfrm>
          <a:prstGeom prst="leftArrow">
            <a:avLst>
              <a:gd name="adj1" fmla="val 48481"/>
              <a:gd name="adj2" fmla="val 54052"/>
            </a:avLst>
          </a:prstGeom>
          <a:solidFill>
            <a:srgbClr val="0066FF"/>
          </a:solidFill>
          <a:ln w="3175">
            <a:solidFill>
              <a:srgbClr val="000000"/>
            </a:solidFill>
            <a:miter lim="800000"/>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83" name="Rectangle 74"/>
          <p:cNvSpPr>
            <a:spLocks noChangeArrowheads="1"/>
          </p:cNvSpPr>
          <p:nvPr/>
        </p:nvSpPr>
        <p:spPr bwMode="auto">
          <a:xfrm>
            <a:off x="1181100" y="4957763"/>
            <a:ext cx="8080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グリカゴン</a:t>
            </a:r>
          </a:p>
        </p:txBody>
      </p:sp>
      <p:sp>
        <p:nvSpPr>
          <p:cNvPr id="30784" name="Rectangle 75"/>
          <p:cNvSpPr>
            <a:spLocks noChangeArrowheads="1"/>
          </p:cNvSpPr>
          <p:nvPr/>
        </p:nvSpPr>
        <p:spPr bwMode="auto">
          <a:xfrm>
            <a:off x="1337647" y="6082655"/>
            <a:ext cx="100540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肝臓</a:t>
            </a:r>
          </a:p>
        </p:txBody>
      </p:sp>
      <p:sp>
        <p:nvSpPr>
          <p:cNvPr id="30785" name="AutoShape 76"/>
          <p:cNvSpPr>
            <a:spLocks noChangeArrowheads="1"/>
          </p:cNvSpPr>
          <p:nvPr/>
        </p:nvSpPr>
        <p:spPr bwMode="auto">
          <a:xfrm>
            <a:off x="338138" y="5435600"/>
            <a:ext cx="800100" cy="185738"/>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ｸﾞﾘｺｰｹﾞﾝ</a:t>
            </a:r>
          </a:p>
        </p:txBody>
      </p:sp>
      <p:sp>
        <p:nvSpPr>
          <p:cNvPr id="30786" name="Rectangle 77"/>
          <p:cNvSpPr>
            <a:spLocks noChangeArrowheads="1"/>
          </p:cNvSpPr>
          <p:nvPr/>
        </p:nvSpPr>
        <p:spPr bwMode="auto">
          <a:xfrm>
            <a:off x="1265238" y="4576763"/>
            <a:ext cx="641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糖新生</a:t>
            </a:r>
          </a:p>
        </p:txBody>
      </p:sp>
      <p:sp>
        <p:nvSpPr>
          <p:cNvPr id="30787" name="Rectangle 78"/>
          <p:cNvSpPr>
            <a:spLocks noChangeArrowheads="1"/>
          </p:cNvSpPr>
          <p:nvPr/>
        </p:nvSpPr>
        <p:spPr bwMode="auto">
          <a:xfrm>
            <a:off x="268288" y="4670425"/>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非糖質</a:t>
            </a:r>
          </a:p>
          <a:p>
            <a:pPr algn="ctr">
              <a:lnSpc>
                <a:spcPct val="80000"/>
              </a:lnSpc>
            </a:pPr>
            <a:r>
              <a:rPr lang="ja-JP" altLang="en-US" sz="900">
                <a:solidFill>
                  <a:srgbClr val="000000"/>
                </a:solidFill>
                <a:latin typeface="HGP創英角ｺﾞｼｯｸUB" panose="020B0900000000000000" pitchFamily="50" charset="-128"/>
                <a:ea typeface="HGP創英角ｺﾞｼｯｸUB" panose="020B0900000000000000" pitchFamily="50" charset="-128"/>
              </a:rPr>
              <a:t>（乳酸，アラニン）</a:t>
            </a:r>
          </a:p>
        </p:txBody>
      </p:sp>
      <p:sp>
        <p:nvSpPr>
          <p:cNvPr id="30788" name="Freeform 79"/>
          <p:cNvSpPr>
            <a:spLocks/>
          </p:cNvSpPr>
          <p:nvPr/>
        </p:nvSpPr>
        <p:spPr bwMode="auto">
          <a:xfrm>
            <a:off x="1201738" y="4838700"/>
            <a:ext cx="1122362" cy="574675"/>
          </a:xfrm>
          <a:custGeom>
            <a:avLst/>
            <a:gdLst>
              <a:gd name="T0" fmla="*/ 0 w 628"/>
              <a:gd name="T1" fmla="*/ 0 h 362"/>
              <a:gd name="T2" fmla="*/ 950791 w 628"/>
              <a:gd name="T3" fmla="*/ 0 h 362"/>
              <a:gd name="T4" fmla="*/ 1104490 w 628"/>
              <a:gd name="T5" fmla="*/ 136525 h 362"/>
              <a:gd name="T6" fmla="*/ 1104490 w 628"/>
              <a:gd name="T7" fmla="*/ 574675 h 362"/>
              <a:gd name="T8" fmla="*/ 0 60000 65536"/>
              <a:gd name="T9" fmla="*/ 0 60000 65536"/>
              <a:gd name="T10" fmla="*/ 0 60000 65536"/>
              <a:gd name="T11" fmla="*/ 0 60000 65536"/>
              <a:gd name="T12" fmla="*/ 0 w 628"/>
              <a:gd name="T13" fmla="*/ 0 h 362"/>
              <a:gd name="T14" fmla="*/ 628 w 628"/>
              <a:gd name="T15" fmla="*/ 362 h 362"/>
            </a:gdLst>
            <a:ahLst/>
            <a:cxnLst>
              <a:cxn ang="T8">
                <a:pos x="T0" y="T1"/>
              </a:cxn>
              <a:cxn ang="T9">
                <a:pos x="T2" y="T3"/>
              </a:cxn>
              <a:cxn ang="T10">
                <a:pos x="T4" y="T5"/>
              </a:cxn>
              <a:cxn ang="T11">
                <a:pos x="T6" y="T7"/>
              </a:cxn>
            </a:cxnLst>
            <a:rect l="T12" t="T13" r="T14" b="T15"/>
            <a:pathLst>
              <a:path w="628" h="362">
                <a:moveTo>
                  <a:pt x="0" y="0"/>
                </a:moveTo>
                <a:cubicBezTo>
                  <a:pt x="0" y="0"/>
                  <a:pt x="266" y="0"/>
                  <a:pt x="532" y="0"/>
                </a:cubicBezTo>
                <a:cubicBezTo>
                  <a:pt x="628" y="4"/>
                  <a:pt x="618" y="86"/>
                  <a:pt x="618" y="86"/>
                </a:cubicBezTo>
                <a:lnTo>
                  <a:pt x="618" y="362"/>
                </a:lnTo>
              </a:path>
            </a:pathLst>
          </a:custGeom>
          <a:noFill/>
          <a:ln w="285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9" name="AutoShape 80"/>
          <p:cNvSpPr>
            <a:spLocks noChangeArrowheads="1"/>
          </p:cNvSpPr>
          <p:nvPr/>
        </p:nvSpPr>
        <p:spPr bwMode="auto">
          <a:xfrm>
            <a:off x="1766888" y="4178300"/>
            <a:ext cx="749300" cy="185738"/>
          </a:xfrm>
          <a:prstGeom prst="roundRect">
            <a:avLst>
              <a:gd name="adj" fmla="val 50000"/>
            </a:avLst>
          </a:prstGeom>
          <a:solidFill>
            <a:srgbClr val="FFFF99"/>
          </a:solidFill>
          <a:ln w="22225">
            <a:solidFill>
              <a:srgbClr val="00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ｸﾞﾙｺｰｽ</a:t>
            </a:r>
          </a:p>
        </p:txBody>
      </p:sp>
      <p:sp>
        <p:nvSpPr>
          <p:cNvPr id="30790" name="Oval 81"/>
          <p:cNvSpPr>
            <a:spLocks noChangeArrowheads="1"/>
          </p:cNvSpPr>
          <p:nvPr/>
        </p:nvSpPr>
        <p:spPr bwMode="auto">
          <a:xfrm>
            <a:off x="2006600" y="3754438"/>
            <a:ext cx="236538"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91" name="Rectangle 82"/>
          <p:cNvSpPr>
            <a:spLocks noChangeArrowheads="1"/>
          </p:cNvSpPr>
          <p:nvPr/>
        </p:nvSpPr>
        <p:spPr bwMode="auto">
          <a:xfrm>
            <a:off x="2185988" y="3741738"/>
            <a:ext cx="655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SGLT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１</a:t>
            </a:r>
            <a:endParaRPr lang="ja-JP" altLang="en-US" sz="1200" baseline="300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0792" name="Rectangle 83"/>
          <p:cNvSpPr>
            <a:spLocks noChangeArrowheads="1"/>
          </p:cNvSpPr>
          <p:nvPr/>
        </p:nvSpPr>
        <p:spPr bwMode="auto">
          <a:xfrm>
            <a:off x="2744788" y="2925763"/>
            <a:ext cx="6556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en-US" altLang="ja-JP" sz="1200">
                <a:solidFill>
                  <a:srgbClr val="000000"/>
                </a:solidFill>
                <a:latin typeface="HGP創英角ｺﾞｼｯｸUB" panose="020B0900000000000000" pitchFamily="50" charset="-128"/>
                <a:ea typeface="HGP創英角ｺﾞｼｯｸUB" panose="020B0900000000000000" pitchFamily="50" charset="-128"/>
              </a:rPr>
              <a:t>GLUT</a:t>
            </a:r>
            <a:r>
              <a:rPr lang="ja-JP" altLang="en-US" sz="1200">
                <a:solidFill>
                  <a:srgbClr val="000000"/>
                </a:solidFill>
                <a:latin typeface="HGP創英角ｺﾞｼｯｸUB" panose="020B0900000000000000" pitchFamily="50" charset="-128"/>
                <a:ea typeface="HGP創英角ｺﾞｼｯｸUB" panose="020B0900000000000000" pitchFamily="50" charset="-128"/>
              </a:rPr>
              <a:t>２</a:t>
            </a:r>
          </a:p>
        </p:txBody>
      </p:sp>
      <p:sp>
        <p:nvSpPr>
          <p:cNvPr id="30793" name="Oval 84"/>
          <p:cNvSpPr>
            <a:spLocks noChangeArrowheads="1"/>
          </p:cNvSpPr>
          <p:nvPr/>
        </p:nvSpPr>
        <p:spPr bwMode="auto">
          <a:xfrm>
            <a:off x="2917825" y="3173413"/>
            <a:ext cx="236538" cy="209550"/>
          </a:xfrm>
          <a:prstGeom prst="ellipse">
            <a:avLst/>
          </a:prstGeom>
          <a:noFill/>
          <a:ln w="50800" cmpd="dbl">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
        <p:nvSpPr>
          <p:cNvPr id="30794" name="Rectangle 85"/>
          <p:cNvSpPr>
            <a:spLocks noChangeArrowheads="1"/>
          </p:cNvSpPr>
          <p:nvPr/>
        </p:nvSpPr>
        <p:spPr bwMode="auto">
          <a:xfrm>
            <a:off x="706004" y="2225132"/>
            <a:ext cx="100540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小腸</a:t>
            </a:r>
          </a:p>
        </p:txBody>
      </p:sp>
      <p:sp>
        <p:nvSpPr>
          <p:cNvPr id="30795" name="Freeform 87"/>
          <p:cNvSpPr>
            <a:spLocks/>
          </p:cNvSpPr>
          <p:nvPr/>
        </p:nvSpPr>
        <p:spPr bwMode="auto">
          <a:xfrm>
            <a:off x="2105025" y="3279775"/>
            <a:ext cx="1623933" cy="915988"/>
          </a:xfrm>
          <a:custGeom>
            <a:avLst/>
            <a:gdLst>
              <a:gd name="T0" fmla="*/ 16072 w 1089"/>
              <a:gd name="T1" fmla="*/ 915988 h 577"/>
              <a:gd name="T2" fmla="*/ 21429 w 1089"/>
              <a:gd name="T3" fmla="*/ 120650 h 577"/>
              <a:gd name="T4" fmla="*/ 192862 w 1089"/>
              <a:gd name="T5" fmla="*/ 1588 h 577"/>
              <a:gd name="T6" fmla="*/ 1944688 w 1089"/>
              <a:gd name="T7" fmla="*/ 0 h 577"/>
              <a:gd name="T8" fmla="*/ 0 60000 65536"/>
              <a:gd name="T9" fmla="*/ 0 60000 65536"/>
              <a:gd name="T10" fmla="*/ 0 60000 65536"/>
              <a:gd name="T11" fmla="*/ 0 60000 65536"/>
              <a:gd name="T12" fmla="*/ 0 w 1089"/>
              <a:gd name="T13" fmla="*/ 0 h 577"/>
              <a:gd name="T14" fmla="*/ 1089 w 1089"/>
              <a:gd name="T15" fmla="*/ 577 h 577"/>
            </a:gdLst>
            <a:ahLst/>
            <a:cxnLst>
              <a:cxn ang="T8">
                <a:pos x="T0" y="T1"/>
              </a:cxn>
              <a:cxn ang="T9">
                <a:pos x="T2" y="T3"/>
              </a:cxn>
              <a:cxn ang="T10">
                <a:pos x="T4" y="T5"/>
              </a:cxn>
              <a:cxn ang="T11">
                <a:pos x="T6" y="T7"/>
              </a:cxn>
            </a:cxnLst>
            <a:rect l="T12" t="T13" r="T14" b="T15"/>
            <a:pathLst>
              <a:path w="1089" h="577">
                <a:moveTo>
                  <a:pt x="9" y="577"/>
                </a:moveTo>
                <a:cubicBezTo>
                  <a:pt x="9" y="577"/>
                  <a:pt x="10" y="326"/>
                  <a:pt x="12" y="76"/>
                </a:cubicBezTo>
                <a:cubicBezTo>
                  <a:pt x="12" y="76"/>
                  <a:pt x="0" y="3"/>
                  <a:pt x="108" y="1"/>
                </a:cubicBezTo>
                <a:cubicBezTo>
                  <a:pt x="607" y="1"/>
                  <a:pt x="885" y="0"/>
                  <a:pt x="1089" y="0"/>
                </a:cubicBezTo>
              </a:path>
            </a:pathLst>
          </a:custGeom>
          <a:noFill/>
          <a:ln w="76200">
            <a:solidFill>
              <a:srgbClr val="FF0000"/>
            </a:solidFill>
            <a:round/>
            <a:headEnd/>
            <a:tailEnd type="none" w="med" len="sm"/>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6" name="Freeform 88"/>
          <p:cNvSpPr>
            <a:spLocks/>
          </p:cNvSpPr>
          <p:nvPr/>
        </p:nvSpPr>
        <p:spPr bwMode="auto">
          <a:xfrm>
            <a:off x="2700417" y="3811589"/>
            <a:ext cx="1338183" cy="1754187"/>
          </a:xfrm>
          <a:custGeom>
            <a:avLst/>
            <a:gdLst>
              <a:gd name="T0" fmla="*/ 0 w 850"/>
              <a:gd name="T1" fmla="*/ 2012950 h 1268"/>
              <a:gd name="T2" fmla="*/ 1024860 w 850"/>
              <a:gd name="T3" fmla="*/ 2009775 h 1268"/>
              <a:gd name="T4" fmla="*/ 1206978 w 850"/>
              <a:gd name="T5" fmla="*/ 1847850 h 1268"/>
              <a:gd name="T6" fmla="*/ 1206978 w 850"/>
              <a:gd name="T7" fmla="*/ 419100 h 1268"/>
              <a:gd name="T8" fmla="*/ 1351601 w 850"/>
              <a:gd name="T9" fmla="*/ 176213 h 1268"/>
              <a:gd name="T10" fmla="*/ 1517650 w 850"/>
              <a:gd name="T11" fmla="*/ 0 h 1268"/>
              <a:gd name="T12" fmla="*/ 0 60000 65536"/>
              <a:gd name="T13" fmla="*/ 0 60000 65536"/>
              <a:gd name="T14" fmla="*/ 0 60000 65536"/>
              <a:gd name="T15" fmla="*/ 0 60000 65536"/>
              <a:gd name="T16" fmla="*/ 0 60000 65536"/>
              <a:gd name="T17" fmla="*/ 0 60000 65536"/>
              <a:gd name="T18" fmla="*/ 0 w 850"/>
              <a:gd name="T19" fmla="*/ 0 h 1268"/>
              <a:gd name="T20" fmla="*/ 850 w 850"/>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850" h="1268">
                <a:moveTo>
                  <a:pt x="0" y="1268"/>
                </a:moveTo>
                <a:cubicBezTo>
                  <a:pt x="0" y="1268"/>
                  <a:pt x="287" y="1267"/>
                  <a:pt x="574" y="1266"/>
                </a:cubicBezTo>
                <a:cubicBezTo>
                  <a:pt x="594" y="1265"/>
                  <a:pt x="670" y="1266"/>
                  <a:pt x="676" y="1164"/>
                </a:cubicBezTo>
                <a:cubicBezTo>
                  <a:pt x="676" y="1164"/>
                  <a:pt x="676" y="714"/>
                  <a:pt x="676" y="264"/>
                </a:cubicBezTo>
                <a:cubicBezTo>
                  <a:pt x="676" y="213"/>
                  <a:pt x="730" y="135"/>
                  <a:pt x="757" y="111"/>
                </a:cubicBezTo>
                <a:cubicBezTo>
                  <a:pt x="803" y="55"/>
                  <a:pt x="850" y="0"/>
                  <a:pt x="850" y="0"/>
                </a:cubicBezTo>
              </a:path>
            </a:pathLst>
          </a:custGeom>
          <a:noFill/>
          <a:ln w="76200">
            <a:solidFill>
              <a:srgbClr val="FF0000"/>
            </a:solidFill>
            <a:round/>
            <a:headEnd/>
            <a:tailEnd type="none" w="med" len="sm"/>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7" name="Freeform 89"/>
          <p:cNvSpPr>
            <a:spLocks/>
          </p:cNvSpPr>
          <p:nvPr/>
        </p:nvSpPr>
        <p:spPr bwMode="auto">
          <a:xfrm>
            <a:off x="4757658" y="3806825"/>
            <a:ext cx="1124030" cy="1146175"/>
          </a:xfrm>
          <a:custGeom>
            <a:avLst/>
            <a:gdLst>
              <a:gd name="T0" fmla="*/ 0 w 734"/>
              <a:gd name="T1" fmla="*/ 0 h 921"/>
              <a:gd name="T2" fmla="*/ 209018 w 734"/>
              <a:gd name="T3" fmla="*/ 301625 h 921"/>
              <a:gd name="T4" fmla="*/ 209018 w 734"/>
              <a:gd name="T5" fmla="*/ 1327150 h 921"/>
              <a:gd name="T6" fmla="*/ 359082 w 734"/>
              <a:gd name="T7" fmla="*/ 1462087 h 921"/>
              <a:gd name="T8" fmla="*/ 1311275 w 734"/>
              <a:gd name="T9" fmla="*/ 1460500 h 921"/>
              <a:gd name="T10" fmla="*/ 0 60000 65536"/>
              <a:gd name="T11" fmla="*/ 0 60000 65536"/>
              <a:gd name="T12" fmla="*/ 0 60000 65536"/>
              <a:gd name="T13" fmla="*/ 0 60000 65536"/>
              <a:gd name="T14" fmla="*/ 0 60000 65536"/>
              <a:gd name="T15" fmla="*/ 0 w 734"/>
              <a:gd name="T16" fmla="*/ 0 h 921"/>
              <a:gd name="T17" fmla="*/ 734 w 734"/>
              <a:gd name="T18" fmla="*/ 921 h 921"/>
            </a:gdLst>
            <a:ahLst/>
            <a:cxnLst>
              <a:cxn ang="T10">
                <a:pos x="T0" y="T1"/>
              </a:cxn>
              <a:cxn ang="T11">
                <a:pos x="T2" y="T3"/>
              </a:cxn>
              <a:cxn ang="T12">
                <a:pos x="T4" y="T5"/>
              </a:cxn>
              <a:cxn ang="T13">
                <a:pos x="T6" y="T7"/>
              </a:cxn>
              <a:cxn ang="T14">
                <a:pos x="T8" y="T9"/>
              </a:cxn>
            </a:cxnLst>
            <a:rect l="T15" t="T16" r="T17" b="T18"/>
            <a:pathLst>
              <a:path w="734" h="921">
                <a:moveTo>
                  <a:pt x="0" y="0"/>
                </a:moveTo>
                <a:cubicBezTo>
                  <a:pt x="0" y="0"/>
                  <a:pt x="111" y="108"/>
                  <a:pt x="117" y="190"/>
                </a:cubicBezTo>
                <a:cubicBezTo>
                  <a:pt x="117" y="513"/>
                  <a:pt x="117" y="836"/>
                  <a:pt x="117" y="836"/>
                </a:cubicBezTo>
                <a:cubicBezTo>
                  <a:pt x="117" y="897"/>
                  <a:pt x="189" y="921"/>
                  <a:pt x="201" y="921"/>
                </a:cubicBezTo>
                <a:cubicBezTo>
                  <a:pt x="472" y="921"/>
                  <a:pt x="623" y="920"/>
                  <a:pt x="734" y="920"/>
                </a:cubicBezTo>
              </a:path>
            </a:pathLst>
          </a:custGeom>
          <a:noFill/>
          <a:ln w="76200">
            <a:solidFill>
              <a:srgbClr val="FF0000"/>
            </a:solidFill>
            <a:round/>
            <a:headEnd/>
            <a:tailEnd type="none" w="med" len="sm"/>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8" name="Freeform 90"/>
          <p:cNvSpPr>
            <a:spLocks/>
          </p:cNvSpPr>
          <p:nvPr/>
        </p:nvSpPr>
        <p:spPr bwMode="auto">
          <a:xfrm flipV="1">
            <a:off x="4884737" y="3245844"/>
            <a:ext cx="987426" cy="45719"/>
          </a:xfrm>
          <a:custGeom>
            <a:avLst/>
            <a:gdLst>
              <a:gd name="T0" fmla="*/ 0 w 651"/>
              <a:gd name="T1" fmla="*/ 0 h 1"/>
              <a:gd name="T2" fmla="*/ 1162050 w 651"/>
              <a:gd name="T3" fmla="*/ 0 h 1"/>
              <a:gd name="T4" fmla="*/ 0 60000 65536"/>
              <a:gd name="T5" fmla="*/ 0 60000 65536"/>
              <a:gd name="T6" fmla="*/ 0 w 651"/>
              <a:gd name="T7" fmla="*/ 0 h 1"/>
              <a:gd name="T8" fmla="*/ 651 w 651"/>
              <a:gd name="T9" fmla="*/ 1 h 1"/>
            </a:gdLst>
            <a:ahLst/>
            <a:cxnLst>
              <a:cxn ang="T4">
                <a:pos x="T0" y="T1"/>
              </a:cxn>
              <a:cxn ang="T5">
                <a:pos x="T2" y="T3"/>
              </a:cxn>
            </a:cxnLst>
            <a:rect l="T6" t="T7" r="T8" b="T9"/>
            <a:pathLst>
              <a:path w="651" h="1">
                <a:moveTo>
                  <a:pt x="0" y="0"/>
                </a:moveTo>
                <a:lnTo>
                  <a:pt x="651" y="0"/>
                </a:lnTo>
              </a:path>
            </a:pathLst>
          </a:custGeom>
          <a:noFill/>
          <a:ln w="76200">
            <a:solidFill>
              <a:srgbClr val="FF0000"/>
            </a:solidFill>
            <a:round/>
            <a:headEnd/>
            <a:tailEnd type="none" w="med" len="sm"/>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9" name="Freeform 91"/>
          <p:cNvSpPr>
            <a:spLocks/>
          </p:cNvSpPr>
          <p:nvPr/>
        </p:nvSpPr>
        <p:spPr bwMode="auto">
          <a:xfrm>
            <a:off x="4799216" y="1722747"/>
            <a:ext cx="1084355" cy="1152216"/>
          </a:xfrm>
          <a:custGeom>
            <a:avLst/>
            <a:gdLst>
              <a:gd name="T0" fmla="*/ 0 w 723"/>
              <a:gd name="T1" fmla="*/ 1338263 h 843"/>
              <a:gd name="T2" fmla="*/ 182082 w 723"/>
              <a:gd name="T3" fmla="*/ 1009650 h 843"/>
              <a:gd name="T4" fmla="*/ 182082 w 723"/>
              <a:gd name="T5" fmla="*/ 166688 h 843"/>
              <a:gd name="T6" fmla="*/ 358808 w 723"/>
              <a:gd name="T7" fmla="*/ 0 h 843"/>
              <a:gd name="T8" fmla="*/ 1290637 w 723"/>
              <a:gd name="T9" fmla="*/ 0 h 843"/>
              <a:gd name="T10" fmla="*/ 0 60000 65536"/>
              <a:gd name="T11" fmla="*/ 0 60000 65536"/>
              <a:gd name="T12" fmla="*/ 0 60000 65536"/>
              <a:gd name="T13" fmla="*/ 0 60000 65536"/>
              <a:gd name="T14" fmla="*/ 0 60000 65536"/>
              <a:gd name="T15" fmla="*/ 0 w 723"/>
              <a:gd name="T16" fmla="*/ 0 h 843"/>
              <a:gd name="T17" fmla="*/ 723 w 723"/>
              <a:gd name="T18" fmla="*/ 843 h 843"/>
            </a:gdLst>
            <a:ahLst/>
            <a:cxnLst>
              <a:cxn ang="T10">
                <a:pos x="T0" y="T1"/>
              </a:cxn>
              <a:cxn ang="T11">
                <a:pos x="T2" y="T3"/>
              </a:cxn>
              <a:cxn ang="T12">
                <a:pos x="T4" y="T5"/>
              </a:cxn>
              <a:cxn ang="T13">
                <a:pos x="T6" y="T7"/>
              </a:cxn>
              <a:cxn ang="T14">
                <a:pos x="T8" y="T9"/>
              </a:cxn>
            </a:cxnLst>
            <a:rect l="T15" t="T16" r="T17" b="T18"/>
            <a:pathLst>
              <a:path w="723" h="843">
                <a:moveTo>
                  <a:pt x="0" y="843"/>
                </a:moveTo>
                <a:cubicBezTo>
                  <a:pt x="0" y="843"/>
                  <a:pt x="105" y="747"/>
                  <a:pt x="102" y="636"/>
                </a:cubicBezTo>
                <a:cubicBezTo>
                  <a:pt x="102" y="370"/>
                  <a:pt x="102" y="105"/>
                  <a:pt x="102" y="105"/>
                </a:cubicBezTo>
                <a:cubicBezTo>
                  <a:pt x="102" y="105"/>
                  <a:pt x="98" y="17"/>
                  <a:pt x="201" y="0"/>
                </a:cubicBezTo>
                <a:cubicBezTo>
                  <a:pt x="474" y="0"/>
                  <a:pt x="614" y="0"/>
                  <a:pt x="723" y="0"/>
                </a:cubicBezTo>
              </a:path>
            </a:pathLst>
          </a:custGeom>
          <a:noFill/>
          <a:ln w="76200">
            <a:solidFill>
              <a:srgbClr val="FF0000"/>
            </a:solidFill>
            <a:round/>
            <a:headEnd/>
            <a:tailEnd type="none" w="med" len="sm"/>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0" name="Oval 92"/>
          <p:cNvSpPr>
            <a:spLocks noChangeArrowheads="1"/>
          </p:cNvSpPr>
          <p:nvPr/>
        </p:nvSpPr>
        <p:spPr bwMode="auto">
          <a:xfrm>
            <a:off x="3791752" y="2770306"/>
            <a:ext cx="1192198" cy="1035443"/>
          </a:xfrm>
          <a:prstGeom prst="ellipse">
            <a:avLst/>
          </a:prstGeom>
          <a:solidFill>
            <a:srgbClr val="FF0000"/>
          </a:solidFill>
          <a:ln w="3175">
            <a:solidFill>
              <a:srgbClr val="FF0000"/>
            </a:solidFill>
            <a:round/>
            <a:headEnd/>
            <a:tailEnd/>
          </a:ln>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90000"/>
              </a:lnSpc>
            </a:pPr>
            <a:r>
              <a:rPr lang="ja-JP" altLang="en-US" sz="3600">
                <a:solidFill>
                  <a:srgbClr val="FFFFFF"/>
                </a:solidFill>
                <a:latin typeface="HGP創英角ｺﾞｼｯｸUB" panose="020B0900000000000000" pitchFamily="50" charset="-128"/>
                <a:ea typeface="HGP創英角ｺﾞｼｯｸUB" panose="020B0900000000000000" pitchFamily="50" charset="-128"/>
              </a:rPr>
              <a:t>血糖</a:t>
            </a:r>
          </a:p>
        </p:txBody>
      </p:sp>
      <p:grpSp>
        <p:nvGrpSpPr>
          <p:cNvPr id="30801" name="Group 93"/>
          <p:cNvGrpSpPr>
            <a:grpSpLocks/>
          </p:cNvGrpSpPr>
          <p:nvPr/>
        </p:nvGrpSpPr>
        <p:grpSpPr bwMode="auto">
          <a:xfrm>
            <a:off x="3649583" y="3156744"/>
            <a:ext cx="115887" cy="204788"/>
            <a:chOff x="2517" y="2000"/>
            <a:chExt cx="65" cy="129"/>
          </a:xfrm>
        </p:grpSpPr>
        <p:sp>
          <p:nvSpPr>
            <p:cNvPr id="30818" name="Freeform 94"/>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9" name="Freeform 95"/>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802" name="Group 96"/>
          <p:cNvGrpSpPr>
            <a:grpSpLocks/>
          </p:cNvGrpSpPr>
          <p:nvPr/>
        </p:nvGrpSpPr>
        <p:grpSpPr bwMode="auto">
          <a:xfrm rot="-2869438">
            <a:off x="3961225" y="3733384"/>
            <a:ext cx="103188" cy="230188"/>
            <a:chOff x="2517" y="2000"/>
            <a:chExt cx="65" cy="129"/>
          </a:xfrm>
        </p:grpSpPr>
        <p:sp>
          <p:nvSpPr>
            <p:cNvPr id="30816" name="Freeform 97"/>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7" name="Freeform 98"/>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803" name="Group 99"/>
          <p:cNvGrpSpPr>
            <a:grpSpLocks/>
          </p:cNvGrpSpPr>
          <p:nvPr/>
        </p:nvGrpSpPr>
        <p:grpSpPr bwMode="auto">
          <a:xfrm flipH="1">
            <a:off x="2671763" y="5422900"/>
            <a:ext cx="115887" cy="204788"/>
            <a:chOff x="2517" y="2000"/>
            <a:chExt cx="65" cy="129"/>
          </a:xfrm>
        </p:grpSpPr>
        <p:sp>
          <p:nvSpPr>
            <p:cNvPr id="30814" name="Freeform 100"/>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5" name="Freeform 101"/>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804" name="Group 102"/>
          <p:cNvGrpSpPr>
            <a:grpSpLocks/>
          </p:cNvGrpSpPr>
          <p:nvPr/>
        </p:nvGrpSpPr>
        <p:grpSpPr bwMode="auto">
          <a:xfrm>
            <a:off x="5799138" y="4848225"/>
            <a:ext cx="115887" cy="204788"/>
            <a:chOff x="2517" y="2000"/>
            <a:chExt cx="65" cy="129"/>
          </a:xfrm>
        </p:grpSpPr>
        <p:sp>
          <p:nvSpPr>
            <p:cNvPr id="30812" name="Freeform 103"/>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3" name="Freeform 104"/>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805" name="Group 105"/>
          <p:cNvGrpSpPr>
            <a:grpSpLocks/>
          </p:cNvGrpSpPr>
          <p:nvPr/>
        </p:nvGrpSpPr>
        <p:grpSpPr bwMode="auto">
          <a:xfrm>
            <a:off x="5788025" y="3175000"/>
            <a:ext cx="115888" cy="204788"/>
            <a:chOff x="2517" y="2000"/>
            <a:chExt cx="65" cy="129"/>
          </a:xfrm>
        </p:grpSpPr>
        <p:sp>
          <p:nvSpPr>
            <p:cNvPr id="30810" name="Freeform 106"/>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1" name="Freeform 107"/>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806" name="Group 108"/>
          <p:cNvGrpSpPr>
            <a:grpSpLocks/>
          </p:cNvGrpSpPr>
          <p:nvPr/>
        </p:nvGrpSpPr>
        <p:grpSpPr bwMode="auto">
          <a:xfrm>
            <a:off x="5816600" y="1638300"/>
            <a:ext cx="115888" cy="204788"/>
            <a:chOff x="2517" y="2000"/>
            <a:chExt cx="65" cy="129"/>
          </a:xfrm>
        </p:grpSpPr>
        <p:sp>
          <p:nvSpPr>
            <p:cNvPr id="30808" name="Freeform 109"/>
            <p:cNvSpPr>
              <a:spLocks/>
            </p:cNvSpPr>
            <p:nvPr/>
          </p:nvSpPr>
          <p:spPr bwMode="auto">
            <a:xfrm>
              <a:off x="2517" y="2000"/>
              <a:ext cx="65" cy="129"/>
            </a:xfrm>
            <a:custGeom>
              <a:avLst/>
              <a:gdLst>
                <a:gd name="T0" fmla="*/ 0 w 65"/>
                <a:gd name="T1" fmla="*/ 0 h 129"/>
                <a:gd name="T2" fmla="*/ 64 w 65"/>
                <a:gd name="T3" fmla="*/ 66 h 129"/>
                <a:gd name="T4" fmla="*/ 3 w 65"/>
                <a:gd name="T5" fmla="*/ 129 h 129"/>
                <a:gd name="T6" fmla="*/ 0 60000 65536"/>
                <a:gd name="T7" fmla="*/ 0 60000 65536"/>
                <a:gd name="T8" fmla="*/ 0 60000 65536"/>
                <a:gd name="T9" fmla="*/ 0 w 65"/>
                <a:gd name="T10" fmla="*/ 0 h 129"/>
                <a:gd name="T11" fmla="*/ 65 w 65"/>
                <a:gd name="T12" fmla="*/ 129 h 129"/>
              </a:gdLst>
              <a:ahLst/>
              <a:cxnLst>
                <a:cxn ang="T6">
                  <a:pos x="T0" y="T1"/>
                </a:cxn>
                <a:cxn ang="T7">
                  <a:pos x="T2" y="T3"/>
                </a:cxn>
                <a:cxn ang="T8">
                  <a:pos x="T4" y="T5"/>
                </a:cxn>
              </a:cxnLst>
              <a:rect l="T9" t="T10" r="T11" b="T12"/>
              <a:pathLst>
                <a:path w="65" h="129">
                  <a:moveTo>
                    <a:pt x="0" y="0"/>
                  </a:moveTo>
                  <a:cubicBezTo>
                    <a:pt x="0" y="0"/>
                    <a:pt x="32" y="33"/>
                    <a:pt x="64" y="66"/>
                  </a:cubicBezTo>
                  <a:cubicBezTo>
                    <a:pt x="65" y="66"/>
                    <a:pt x="16" y="116"/>
                    <a:pt x="3" y="129"/>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9" name="Freeform 110"/>
            <p:cNvSpPr>
              <a:spLocks/>
            </p:cNvSpPr>
            <p:nvPr/>
          </p:nvSpPr>
          <p:spPr bwMode="auto">
            <a:xfrm>
              <a:off x="2563" y="2055"/>
              <a:ext cx="1" cy="24"/>
            </a:xfrm>
            <a:custGeom>
              <a:avLst/>
              <a:gdLst>
                <a:gd name="T0" fmla="*/ 1 w 1"/>
                <a:gd name="T1" fmla="*/ 0 h 24"/>
                <a:gd name="T2" fmla="*/ 0 w 1"/>
                <a:gd name="T3" fmla="*/ 24 h 24"/>
                <a:gd name="T4" fmla="*/ 0 60000 65536"/>
                <a:gd name="T5" fmla="*/ 0 60000 65536"/>
                <a:gd name="T6" fmla="*/ 0 w 1"/>
                <a:gd name="T7" fmla="*/ 0 h 24"/>
                <a:gd name="T8" fmla="*/ 1 w 1"/>
                <a:gd name="T9" fmla="*/ 24 h 24"/>
              </a:gdLst>
              <a:ahLst/>
              <a:cxnLst>
                <a:cxn ang="T4">
                  <a:pos x="T0" y="T1"/>
                </a:cxn>
                <a:cxn ang="T5">
                  <a:pos x="T2" y="T3"/>
                </a:cxn>
              </a:cxnLst>
              <a:rect l="T6" t="T7" r="T8" b="T9"/>
              <a:pathLst>
                <a:path w="1" h="24">
                  <a:moveTo>
                    <a:pt x="1" y="0"/>
                  </a:moveTo>
                  <a:lnTo>
                    <a:pt x="0" y="2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03" name="タイトル 1"/>
          <p:cNvSpPr>
            <a:spLocks noGrp="1"/>
          </p:cNvSpPr>
          <p:nvPr>
            <p:ph type="title"/>
          </p:nvPr>
        </p:nvSpPr>
        <p:spPr>
          <a:xfrm>
            <a:off x="1919964" y="202558"/>
            <a:ext cx="3591836" cy="921376"/>
          </a:xfrm>
        </p:spPr>
        <p:txBody>
          <a:bodyPr>
            <a:normAutofit/>
          </a:bodyPr>
          <a:lstStyle/>
          <a:p>
            <a:r>
              <a:rPr kumimoji="1" lang="ja-JP" altLang="en-US" sz="4000" dirty="0">
                <a:solidFill>
                  <a:srgbClr val="FF0000"/>
                </a:solidFill>
              </a:rPr>
              <a:t>糖代謝の流れ</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32" y="159210"/>
            <a:ext cx="1407184" cy="1848518"/>
          </a:xfrm>
          <a:prstGeom prst="rect">
            <a:avLst/>
          </a:prstGeom>
        </p:spPr>
      </p:pic>
      <p:sp>
        <p:nvSpPr>
          <p:cNvPr id="3" name="角丸四角形 2"/>
          <p:cNvSpPr/>
          <p:nvPr/>
        </p:nvSpPr>
        <p:spPr>
          <a:xfrm>
            <a:off x="1685938" y="1396657"/>
            <a:ext cx="1537543" cy="598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食事を摂る</a:t>
            </a:r>
          </a:p>
        </p:txBody>
      </p:sp>
      <p:sp>
        <p:nvSpPr>
          <p:cNvPr id="105" name="角丸四角形 104"/>
          <p:cNvSpPr/>
          <p:nvPr/>
        </p:nvSpPr>
        <p:spPr>
          <a:xfrm>
            <a:off x="397253" y="3153947"/>
            <a:ext cx="1537543" cy="598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ブドウ糖が吸収される</a:t>
            </a:r>
          </a:p>
        </p:txBody>
      </p:sp>
      <p:sp>
        <p:nvSpPr>
          <p:cNvPr id="106" name="角丸四角形 105"/>
          <p:cNvSpPr/>
          <p:nvPr/>
        </p:nvSpPr>
        <p:spPr>
          <a:xfrm>
            <a:off x="3325813" y="6001134"/>
            <a:ext cx="3171825" cy="598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エネルギーを貯蓄する</a:t>
            </a:r>
          </a:p>
        </p:txBody>
      </p:sp>
      <p:sp>
        <p:nvSpPr>
          <p:cNvPr id="107" name="角丸四角形 106"/>
          <p:cNvSpPr/>
          <p:nvPr/>
        </p:nvSpPr>
        <p:spPr>
          <a:xfrm>
            <a:off x="5458824" y="245040"/>
            <a:ext cx="3383872" cy="598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エネルギーとして利用される</a:t>
            </a:r>
          </a:p>
        </p:txBody>
      </p:sp>
    </p:spTree>
    <p:extLst>
      <p:ext uri="{BB962C8B-B14F-4D97-AF65-F5344CB8AC3E}">
        <p14:creationId xmlns:p14="http://schemas.microsoft.com/office/powerpoint/2010/main" val="124303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5" grpId="0" animBg="1"/>
      <p:bldP spid="106" grpId="0" animBg="1"/>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062019"/>
            <a:ext cx="8345784" cy="1569660"/>
          </a:xfrm>
          <a:prstGeom prst="rect">
            <a:avLst/>
          </a:prstGeom>
          <a:noFill/>
        </p:spPr>
        <p:txBody>
          <a:bodyPr wrap="square" rtlCol="0">
            <a:spAutoFit/>
          </a:bodyPr>
          <a:lstStyle/>
          <a:p>
            <a:pPr marL="342900" indent="-342900">
              <a:buFont typeface="Arial" pitchFamily="34" charset="0"/>
              <a:buChar char="•"/>
            </a:pPr>
            <a:r>
              <a:rPr lang="ja-JP" altLang="en-US" sz="2400" dirty="0"/>
              <a:t>インスリンは、</a:t>
            </a:r>
            <a:r>
              <a:rPr lang="ja-JP" altLang="en-US" sz="2400" dirty="0">
                <a:solidFill>
                  <a:srgbClr val="FF0000"/>
                </a:solidFill>
              </a:rPr>
              <a:t>膵臓</a:t>
            </a:r>
            <a:r>
              <a:rPr lang="ja-JP" altLang="en-US" sz="2400" dirty="0"/>
              <a:t>の</a:t>
            </a:r>
            <a:r>
              <a:rPr lang="ja-JP" altLang="en-US" sz="2400" dirty="0">
                <a:solidFill>
                  <a:srgbClr val="FF0000"/>
                </a:solidFill>
              </a:rPr>
              <a:t>ランゲルハンス島</a:t>
            </a:r>
            <a:r>
              <a:rPr lang="ja-JP" altLang="en-US" sz="2400" dirty="0"/>
              <a:t>に存在する</a:t>
            </a:r>
            <a:r>
              <a:rPr lang="en-US" altLang="ja-JP" sz="2400" dirty="0">
                <a:solidFill>
                  <a:srgbClr val="FF0000"/>
                </a:solidFill>
              </a:rPr>
              <a:t>β</a:t>
            </a:r>
            <a:r>
              <a:rPr lang="ja-JP" altLang="en-US" sz="2400" dirty="0">
                <a:solidFill>
                  <a:srgbClr val="FF0000"/>
                </a:solidFill>
              </a:rPr>
              <a:t>（ベータ）細胞</a:t>
            </a:r>
            <a:r>
              <a:rPr lang="ja-JP" altLang="en-US" sz="2400" dirty="0"/>
              <a:t>から分泌されるホルモン（血糖を下げる唯一のホルモン）</a:t>
            </a:r>
            <a:endParaRPr lang="en-US" altLang="ja-JP" sz="2400" dirty="0"/>
          </a:p>
          <a:p>
            <a:pPr marL="342900" indent="-342900">
              <a:buFont typeface="Arial" pitchFamily="34" charset="0"/>
              <a:buChar char="•"/>
            </a:pPr>
            <a:r>
              <a:rPr lang="ja-JP" altLang="en-US" sz="2400" dirty="0"/>
              <a:t>肝臓、筋肉において、グルコースをグリコーゲンとして貯蔵し、脂質合成、タンパク質合成に重要な役割を担っている</a:t>
            </a:r>
            <a:endParaRPr lang="en-US" altLang="ja-JP"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065" y="2717139"/>
            <a:ext cx="6445744" cy="3677632"/>
          </a:xfrm>
          <a:prstGeom prst="rect">
            <a:avLst/>
          </a:prstGeom>
        </p:spPr>
      </p:pic>
      <p:sp>
        <p:nvSpPr>
          <p:cNvPr id="5" name="タイトル 1"/>
          <p:cNvSpPr>
            <a:spLocks noGrp="1"/>
          </p:cNvSpPr>
          <p:nvPr>
            <p:ph type="title"/>
          </p:nvPr>
        </p:nvSpPr>
        <p:spPr>
          <a:xfrm>
            <a:off x="367704" y="151548"/>
            <a:ext cx="8229600" cy="936104"/>
          </a:xfrm>
        </p:spPr>
        <p:txBody>
          <a:bodyPr>
            <a:normAutofit/>
          </a:bodyPr>
          <a:lstStyle/>
          <a:p>
            <a:r>
              <a:rPr kumimoji="1" lang="ja-JP" altLang="en-US" sz="4000" dirty="0">
                <a:solidFill>
                  <a:srgbClr val="FF0000"/>
                </a:solidFill>
              </a:rPr>
              <a:t>インスリンの働き</a:t>
            </a:r>
          </a:p>
        </p:txBody>
      </p:sp>
      <p:cxnSp>
        <p:nvCxnSpPr>
          <p:cNvPr id="10" name="直線コネクタ 9"/>
          <p:cNvCxnSpPr/>
          <p:nvPr/>
        </p:nvCxnSpPr>
        <p:spPr>
          <a:xfrm flipV="1">
            <a:off x="634818" y="6536711"/>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2765338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462" y="528742"/>
            <a:ext cx="8229600" cy="1143000"/>
          </a:xfrm>
        </p:spPr>
        <p:txBody>
          <a:bodyPr/>
          <a:lstStyle/>
          <a:p>
            <a:r>
              <a:rPr kumimoji="1" lang="ja-JP" altLang="en-US" dirty="0">
                <a:solidFill>
                  <a:srgbClr val="FF0000"/>
                </a:solidFill>
              </a:rPr>
              <a:t>インスリンの単位</a:t>
            </a:r>
          </a:p>
        </p:txBody>
      </p:sp>
      <p:sp>
        <p:nvSpPr>
          <p:cNvPr id="3" name="コンテンツ プレースホルダー 2"/>
          <p:cNvSpPr>
            <a:spLocks noGrp="1"/>
          </p:cNvSpPr>
          <p:nvPr>
            <p:ph idx="1"/>
          </p:nvPr>
        </p:nvSpPr>
        <p:spPr>
          <a:xfrm>
            <a:off x="628878" y="1983149"/>
            <a:ext cx="8229600" cy="4038140"/>
          </a:xfrm>
        </p:spPr>
        <p:txBody>
          <a:bodyPr/>
          <a:lstStyle/>
          <a:p>
            <a:r>
              <a:rPr kumimoji="1" lang="ja-JP" altLang="en-US" dirty="0"/>
              <a:t>約</a:t>
            </a:r>
            <a:r>
              <a:rPr kumimoji="1" lang="en-US" altLang="ja-JP" dirty="0"/>
              <a:t>2kg</a:t>
            </a:r>
            <a:r>
              <a:rPr kumimoji="1" lang="ja-JP" altLang="en-US" dirty="0"/>
              <a:t>の</a:t>
            </a:r>
            <a:r>
              <a:rPr kumimoji="1" lang="en-US" altLang="ja-JP" dirty="0"/>
              <a:t>24</a:t>
            </a:r>
            <a:r>
              <a:rPr kumimoji="1" lang="ja-JP" altLang="en-US" dirty="0"/>
              <a:t>時間絶食としたウサギが</a:t>
            </a:r>
            <a:r>
              <a:rPr kumimoji="1" lang="en-US" altLang="ja-JP" dirty="0"/>
              <a:t>3</a:t>
            </a:r>
            <a:r>
              <a:rPr kumimoji="1" lang="ja-JP" altLang="en-US" dirty="0"/>
              <a:t>時間以内で低血糖によるけいれんを起こす量</a:t>
            </a:r>
            <a:endParaRPr kumimoji="1" lang="en-US" altLang="ja-JP" dirty="0"/>
          </a:p>
          <a:p>
            <a:endParaRPr lang="en-US" altLang="ja-JP" dirty="0"/>
          </a:p>
          <a:p>
            <a:r>
              <a:rPr kumimoji="1" lang="en-US" altLang="ja-JP" dirty="0"/>
              <a:t>1mg=24</a:t>
            </a:r>
            <a:r>
              <a:rPr kumimoji="1" lang="ja-JP" altLang="en-US" dirty="0"/>
              <a:t>単位　（</a:t>
            </a:r>
            <a:r>
              <a:rPr kumimoji="1" lang="en-US" altLang="ja-JP" dirty="0"/>
              <a:t>1</a:t>
            </a:r>
            <a:r>
              <a:rPr kumimoji="1" lang="ja-JP" altLang="en-US" dirty="0"/>
              <a:t>単位</a:t>
            </a:r>
            <a:r>
              <a:rPr kumimoji="1" lang="en-US" altLang="ja-JP" dirty="0"/>
              <a:t>=0.042mg</a:t>
            </a:r>
            <a:r>
              <a:rPr kumimoji="1" lang="ja-JP" altLang="en-US" dirty="0"/>
              <a:t>）</a:t>
            </a:r>
            <a:endParaRPr kumimoji="1" lang="en-US" altLang="ja-JP" dirty="0"/>
          </a:p>
        </p:txBody>
      </p:sp>
      <p:cxnSp>
        <p:nvCxnSpPr>
          <p:cNvPr id="5" name="直線コネクタ 4"/>
          <p:cNvCxnSpPr/>
          <p:nvPr/>
        </p:nvCxnSpPr>
        <p:spPr>
          <a:xfrm flipV="1">
            <a:off x="634818" y="6543116"/>
            <a:ext cx="5148064" cy="3135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雲形吹き出し 6"/>
          <p:cNvSpPr/>
          <p:nvPr/>
        </p:nvSpPr>
        <p:spPr>
          <a:xfrm>
            <a:off x="251520" y="255040"/>
            <a:ext cx="2016224" cy="1413399"/>
          </a:xfrm>
          <a:prstGeom prst="cloudCallout">
            <a:avLst>
              <a:gd name="adj1" fmla="val 59579"/>
              <a:gd name="adj2" fmla="val 5634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t>豆知識</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57" y="3251057"/>
            <a:ext cx="2522016" cy="3029449"/>
          </a:xfrm>
          <a:prstGeom prst="rect">
            <a:avLst/>
          </a:prstGeom>
        </p:spPr>
      </p:pic>
      <p:sp>
        <p:nvSpPr>
          <p:cNvPr id="9" name="テキスト ボックス 8"/>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9639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999" y="1066409"/>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192023" y="1044452"/>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575355" y="3161734"/>
            <a:ext cx="1584176" cy="1000081"/>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tx1"/>
                </a:solidFill>
              </a:rPr>
              <a:t>筋肉、脳、肝、</a:t>
            </a:r>
            <a:r>
              <a:rPr kumimoji="1" lang="ja-JP" altLang="en-US" dirty="0">
                <a:solidFill>
                  <a:schemeClr val="tx1"/>
                </a:solidFill>
              </a:rPr>
              <a:t>脂肪</a:t>
            </a:r>
            <a:endParaRPr kumimoji="1" lang="en-US" altLang="ja-JP" dirty="0">
              <a:solidFill>
                <a:schemeClr val="tx1"/>
              </a:solidFill>
            </a:endParaRPr>
          </a:p>
          <a:p>
            <a:pPr algn="ctr"/>
            <a:r>
              <a:rPr kumimoji="1" lang="ja-JP" altLang="en-US" dirty="0">
                <a:solidFill>
                  <a:schemeClr val="tx1"/>
                </a:solidFill>
              </a:rPr>
              <a:t>など</a:t>
            </a:r>
          </a:p>
        </p:txBody>
      </p:sp>
      <p:sp>
        <p:nvSpPr>
          <p:cNvPr id="8" name="下矢印 7"/>
          <p:cNvSpPr/>
          <p:nvPr/>
        </p:nvSpPr>
        <p:spPr>
          <a:xfrm rot="16200000">
            <a:off x="1070252" y="3466380"/>
            <a:ext cx="484632" cy="525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14793" y="1788871"/>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59585" y="2700636"/>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31095" y="3506641"/>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759975" y="1426449"/>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846321" y="2218537"/>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703601" y="3650657"/>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a:off x="1718439" y="1492167"/>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60320" y="1405866"/>
            <a:ext cx="1338828" cy="369332"/>
          </a:xfrm>
          <a:prstGeom prst="rect">
            <a:avLst/>
          </a:prstGeom>
          <a:noFill/>
        </p:spPr>
        <p:txBody>
          <a:bodyPr wrap="none" rtlCol="0">
            <a:spAutoFit/>
          </a:bodyPr>
          <a:lstStyle/>
          <a:p>
            <a:r>
              <a:rPr kumimoji="1" lang="ja-JP" altLang="en-US" dirty="0"/>
              <a:t>インスリン</a:t>
            </a:r>
          </a:p>
        </p:txBody>
      </p:sp>
      <p:sp>
        <p:nvSpPr>
          <p:cNvPr id="17" name="円/楕円 16"/>
          <p:cNvSpPr/>
          <p:nvPr/>
        </p:nvSpPr>
        <p:spPr>
          <a:xfrm>
            <a:off x="1750818" y="1188915"/>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960320" y="1075658"/>
            <a:ext cx="1107996" cy="369332"/>
          </a:xfrm>
          <a:prstGeom prst="rect">
            <a:avLst/>
          </a:prstGeom>
          <a:noFill/>
        </p:spPr>
        <p:txBody>
          <a:bodyPr wrap="none" rtlCol="0">
            <a:spAutoFit/>
          </a:bodyPr>
          <a:lstStyle/>
          <a:p>
            <a:r>
              <a:rPr kumimoji="1" lang="ja-JP" altLang="en-US" dirty="0"/>
              <a:t>ブドウ糖</a:t>
            </a:r>
          </a:p>
        </p:txBody>
      </p:sp>
      <p:sp>
        <p:nvSpPr>
          <p:cNvPr id="19" name="テキスト ボックス 18"/>
          <p:cNvSpPr txBox="1"/>
          <p:nvPr/>
        </p:nvSpPr>
        <p:spPr>
          <a:xfrm>
            <a:off x="288860" y="251832"/>
            <a:ext cx="1005403" cy="584775"/>
          </a:xfrm>
          <a:prstGeom prst="rect">
            <a:avLst/>
          </a:prstGeom>
          <a:noFill/>
        </p:spPr>
        <p:txBody>
          <a:bodyPr wrap="none" rtlCol="0">
            <a:spAutoFit/>
          </a:bodyPr>
          <a:lstStyle/>
          <a:p>
            <a:r>
              <a:rPr kumimoji="1" lang="ja-JP" altLang="en-US" sz="3200" b="1" dirty="0">
                <a:solidFill>
                  <a:srgbClr val="FF0000"/>
                </a:solidFill>
              </a:rPr>
              <a:t>正常</a:t>
            </a:r>
          </a:p>
        </p:txBody>
      </p:sp>
      <p:sp>
        <p:nvSpPr>
          <p:cNvPr id="20" name="テキスト ボックス 19"/>
          <p:cNvSpPr txBox="1"/>
          <p:nvPr/>
        </p:nvSpPr>
        <p:spPr>
          <a:xfrm>
            <a:off x="468397" y="984872"/>
            <a:ext cx="646331" cy="369332"/>
          </a:xfrm>
          <a:prstGeom prst="rect">
            <a:avLst/>
          </a:prstGeom>
          <a:noFill/>
        </p:spPr>
        <p:txBody>
          <a:bodyPr wrap="none" rtlCol="0">
            <a:spAutoFit/>
          </a:bodyPr>
          <a:lstStyle/>
          <a:p>
            <a:r>
              <a:rPr kumimoji="1" lang="ja-JP" altLang="en-US" dirty="0"/>
              <a:t>血管</a:t>
            </a:r>
          </a:p>
        </p:txBody>
      </p:sp>
      <p:sp>
        <p:nvSpPr>
          <p:cNvPr id="21" name="正方形/長方形 20"/>
          <p:cNvSpPr/>
          <p:nvPr/>
        </p:nvSpPr>
        <p:spPr>
          <a:xfrm>
            <a:off x="3245002" y="1077287"/>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194026" y="1055330"/>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16200000">
            <a:off x="4072255" y="3477258"/>
            <a:ext cx="484632" cy="525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526747" y="1670069"/>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857426" y="2542947"/>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833098" y="3517519"/>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a:off x="3792668" y="1725134"/>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a:off x="3848324" y="2229415"/>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3705604" y="3661535"/>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273784" y="1052736"/>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222808" y="1030779"/>
            <a:ext cx="108012" cy="3600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rot="16200000">
            <a:off x="7101037" y="3452707"/>
            <a:ext cx="484632" cy="525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504408" y="1608166"/>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590370" y="2686963"/>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861880" y="3492968"/>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a:off x="6790760" y="1412776"/>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a:off x="6757493" y="2348880"/>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6734386" y="3636984"/>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626678" y="225077"/>
            <a:ext cx="2412840" cy="830997"/>
          </a:xfrm>
          <a:prstGeom prst="rect">
            <a:avLst/>
          </a:prstGeom>
          <a:noFill/>
        </p:spPr>
        <p:txBody>
          <a:bodyPr wrap="none" rtlCol="0">
            <a:spAutoFit/>
          </a:bodyPr>
          <a:lstStyle/>
          <a:p>
            <a:pPr algn="ctr"/>
            <a:r>
              <a:rPr kumimoji="1" lang="ja-JP" altLang="en-US" sz="2400" b="1" dirty="0">
                <a:solidFill>
                  <a:srgbClr val="FF0000"/>
                </a:solidFill>
              </a:rPr>
              <a:t>インスリン抵抗性</a:t>
            </a:r>
            <a:endParaRPr kumimoji="1" lang="en-US" altLang="ja-JP" sz="2400" b="1" dirty="0">
              <a:solidFill>
                <a:srgbClr val="FF0000"/>
              </a:solidFill>
            </a:endParaRPr>
          </a:p>
          <a:p>
            <a:pPr algn="ctr"/>
            <a:r>
              <a:rPr kumimoji="1" lang="ja-JP" altLang="en-US" sz="2400" b="1" dirty="0">
                <a:solidFill>
                  <a:srgbClr val="FF0000"/>
                </a:solidFill>
              </a:rPr>
              <a:t>増大</a:t>
            </a:r>
          </a:p>
        </p:txBody>
      </p:sp>
      <p:sp>
        <p:nvSpPr>
          <p:cNvPr id="42" name="テキスト ボックス 41"/>
          <p:cNvSpPr txBox="1"/>
          <p:nvPr/>
        </p:nvSpPr>
        <p:spPr>
          <a:xfrm>
            <a:off x="5737862" y="196259"/>
            <a:ext cx="2103461" cy="830997"/>
          </a:xfrm>
          <a:prstGeom prst="rect">
            <a:avLst/>
          </a:prstGeom>
          <a:noFill/>
        </p:spPr>
        <p:txBody>
          <a:bodyPr wrap="none" rtlCol="0">
            <a:spAutoFit/>
          </a:bodyPr>
          <a:lstStyle/>
          <a:p>
            <a:pPr algn="ctr"/>
            <a:r>
              <a:rPr kumimoji="1" lang="ja-JP" altLang="en-US" sz="2400" b="1" dirty="0">
                <a:solidFill>
                  <a:srgbClr val="FF0000"/>
                </a:solidFill>
              </a:rPr>
              <a:t>インスリン分泌</a:t>
            </a:r>
            <a:endParaRPr kumimoji="1" lang="en-US" altLang="ja-JP" sz="2400" b="1" dirty="0">
              <a:solidFill>
                <a:srgbClr val="FF0000"/>
              </a:solidFill>
            </a:endParaRPr>
          </a:p>
          <a:p>
            <a:pPr algn="ctr"/>
            <a:r>
              <a:rPr lang="ja-JP" altLang="en-US" sz="2400" b="1" dirty="0">
                <a:solidFill>
                  <a:srgbClr val="FF0000"/>
                </a:solidFill>
              </a:rPr>
              <a:t>低下</a:t>
            </a:r>
            <a:endParaRPr kumimoji="1" lang="ja-JP" altLang="en-US" sz="2400" b="1" dirty="0">
              <a:solidFill>
                <a:srgbClr val="FF0000"/>
              </a:solidFill>
            </a:endParaRPr>
          </a:p>
        </p:txBody>
      </p:sp>
      <p:sp>
        <p:nvSpPr>
          <p:cNvPr id="46" name="テキスト ボックス 45"/>
          <p:cNvSpPr txBox="1"/>
          <p:nvPr/>
        </p:nvSpPr>
        <p:spPr>
          <a:xfrm>
            <a:off x="3705604" y="3078324"/>
            <a:ext cx="1154429" cy="1323439"/>
          </a:xfrm>
          <a:prstGeom prst="rect">
            <a:avLst/>
          </a:prstGeom>
          <a:noFill/>
        </p:spPr>
        <p:txBody>
          <a:bodyPr wrap="square" rtlCol="0">
            <a:spAutoFit/>
          </a:bodyPr>
          <a:lstStyle/>
          <a:p>
            <a:r>
              <a:rPr kumimoji="1" lang="en-US" altLang="ja-JP" sz="8000" b="1" dirty="0">
                <a:solidFill>
                  <a:srgbClr val="FF0000"/>
                </a:solidFill>
              </a:rPr>
              <a:t>×</a:t>
            </a:r>
            <a:endParaRPr kumimoji="1" lang="ja-JP" altLang="en-US" sz="8000" b="1" dirty="0">
              <a:solidFill>
                <a:srgbClr val="FF0000"/>
              </a:solidFill>
            </a:endParaRPr>
          </a:p>
        </p:txBody>
      </p:sp>
      <p:sp>
        <p:nvSpPr>
          <p:cNvPr id="47" name="円/楕円 46"/>
          <p:cNvSpPr/>
          <p:nvPr/>
        </p:nvSpPr>
        <p:spPr>
          <a:xfrm>
            <a:off x="3866365" y="1412776"/>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a:off x="3552038" y="1135772"/>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3866365" y="3103399"/>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a:off x="3501659" y="2824826"/>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3526747" y="4076134"/>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p:nvPr/>
        </p:nvSpPr>
        <p:spPr>
          <a:xfrm>
            <a:off x="3461989" y="3339617"/>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494368" y="2413935"/>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a:off x="3461989" y="2018628"/>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897055" y="4081857"/>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3541288" y="4363736"/>
            <a:ext cx="208774" cy="177902"/>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6797978" y="1788871"/>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6950378" y="2079998"/>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6487608" y="2293815"/>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933888" y="2679129"/>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645577" y="1116308"/>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6518998" y="3002728"/>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6912869" y="3161734"/>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6559616" y="3414842"/>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6518362" y="3910353"/>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6927526" y="4054369"/>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6573570" y="4308671"/>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6933888" y="4410808"/>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48347" y="4730660"/>
            <a:ext cx="2382134" cy="1754326"/>
          </a:xfrm>
          <a:prstGeom prst="rect">
            <a:avLst/>
          </a:prstGeom>
          <a:noFill/>
        </p:spPr>
        <p:txBody>
          <a:bodyPr wrap="square" rtlCol="0">
            <a:spAutoFit/>
          </a:bodyPr>
          <a:lstStyle/>
          <a:p>
            <a:r>
              <a:rPr kumimoji="1" lang="ja-JP" altLang="en-US" dirty="0"/>
              <a:t>ブドウ糖は</a:t>
            </a:r>
            <a:r>
              <a:rPr lang="ja-JP" altLang="en-US" dirty="0"/>
              <a:t>筋肉、脳（エネルギー源）、肝、脂肪組織（エネルギー貯蔵）に運ばれる。</a:t>
            </a:r>
            <a:r>
              <a:rPr kumimoji="1" lang="ja-JP" altLang="en-US" dirty="0"/>
              <a:t>その</a:t>
            </a:r>
            <a:r>
              <a:rPr lang="ja-JP" altLang="en-US" dirty="0"/>
              <a:t>時、インスリンの作用により細胞に入る。</a:t>
            </a:r>
            <a:endParaRPr kumimoji="1" lang="ja-JP" altLang="en-US" dirty="0"/>
          </a:p>
        </p:txBody>
      </p:sp>
      <p:sp>
        <p:nvSpPr>
          <p:cNvPr id="70" name="テキスト ボックス 69"/>
          <p:cNvSpPr txBox="1"/>
          <p:nvPr/>
        </p:nvSpPr>
        <p:spPr>
          <a:xfrm>
            <a:off x="2860718" y="4846536"/>
            <a:ext cx="2382134" cy="1754326"/>
          </a:xfrm>
          <a:prstGeom prst="rect">
            <a:avLst/>
          </a:prstGeom>
          <a:noFill/>
        </p:spPr>
        <p:txBody>
          <a:bodyPr wrap="square" rtlCol="0">
            <a:spAutoFit/>
          </a:bodyPr>
          <a:lstStyle/>
          <a:p>
            <a:r>
              <a:rPr kumimoji="1" lang="ja-JP" altLang="en-US" dirty="0"/>
              <a:t>内臓脂肪などよりインスリン作用を弱める</a:t>
            </a:r>
            <a:r>
              <a:rPr lang="ja-JP" altLang="en-US" dirty="0"/>
              <a:t>物質</a:t>
            </a:r>
            <a:r>
              <a:rPr kumimoji="1" lang="ja-JP" altLang="en-US" dirty="0"/>
              <a:t>が分泌されることで、ブドウ糖が取り込まれにくくなる。</a:t>
            </a:r>
            <a:endParaRPr kumimoji="1" lang="en-US" altLang="ja-JP" dirty="0"/>
          </a:p>
        </p:txBody>
      </p:sp>
      <p:sp>
        <p:nvSpPr>
          <p:cNvPr id="72" name="角丸四角形 71"/>
          <p:cNvSpPr/>
          <p:nvPr/>
        </p:nvSpPr>
        <p:spPr>
          <a:xfrm>
            <a:off x="3938373" y="4282264"/>
            <a:ext cx="2045923" cy="57678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高血糖</a:t>
            </a:r>
            <a:endParaRPr kumimoji="1" lang="en-US" altLang="ja-JP" sz="1600" b="1" dirty="0">
              <a:solidFill>
                <a:schemeClr val="tx1"/>
              </a:solidFill>
            </a:endParaRPr>
          </a:p>
          <a:p>
            <a:pPr algn="ctr"/>
            <a:r>
              <a:rPr lang="ja-JP" altLang="en-US" sz="1600" b="1" dirty="0">
                <a:solidFill>
                  <a:schemeClr val="tx1"/>
                </a:solidFill>
              </a:rPr>
              <a:t>高インスリン血症</a:t>
            </a:r>
            <a:endParaRPr kumimoji="1" lang="ja-JP" altLang="en-US" sz="1600" b="1" dirty="0">
              <a:solidFill>
                <a:schemeClr val="tx1"/>
              </a:solidFill>
            </a:endParaRPr>
          </a:p>
        </p:txBody>
      </p:sp>
      <p:sp>
        <p:nvSpPr>
          <p:cNvPr id="74" name="角丸四角形 73"/>
          <p:cNvSpPr/>
          <p:nvPr/>
        </p:nvSpPr>
        <p:spPr>
          <a:xfrm>
            <a:off x="7037214" y="4253245"/>
            <a:ext cx="2045923" cy="57678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高血糖</a:t>
            </a:r>
            <a:endParaRPr kumimoji="1" lang="en-US" altLang="ja-JP" sz="1600" b="1" dirty="0">
              <a:solidFill>
                <a:schemeClr val="tx1"/>
              </a:solidFill>
            </a:endParaRPr>
          </a:p>
          <a:p>
            <a:pPr algn="ctr"/>
            <a:r>
              <a:rPr lang="ja-JP" altLang="en-US" sz="1600" b="1" dirty="0">
                <a:solidFill>
                  <a:schemeClr val="tx1"/>
                </a:solidFill>
              </a:rPr>
              <a:t>インスリン値低下</a:t>
            </a:r>
            <a:endParaRPr kumimoji="1" lang="ja-JP" altLang="en-US" sz="1600" b="1" dirty="0">
              <a:solidFill>
                <a:schemeClr val="tx1"/>
              </a:solidFill>
            </a:endParaRPr>
          </a:p>
        </p:txBody>
      </p:sp>
      <p:sp>
        <p:nvSpPr>
          <p:cNvPr id="75" name="テキスト ボックス 74"/>
          <p:cNvSpPr txBox="1"/>
          <p:nvPr/>
        </p:nvSpPr>
        <p:spPr>
          <a:xfrm>
            <a:off x="5984296" y="4896856"/>
            <a:ext cx="2382134" cy="1477328"/>
          </a:xfrm>
          <a:prstGeom prst="rect">
            <a:avLst/>
          </a:prstGeom>
          <a:noFill/>
        </p:spPr>
        <p:txBody>
          <a:bodyPr wrap="square" rtlCol="0">
            <a:spAutoFit/>
          </a:bodyPr>
          <a:lstStyle/>
          <a:p>
            <a:r>
              <a:rPr kumimoji="1" lang="ja-JP" altLang="en-US" dirty="0"/>
              <a:t>次第に膵が疲弊（ひへい）し、インスリン分泌能が低下するため、さらにブドウ糖の利用が低下する。</a:t>
            </a:r>
            <a:endParaRPr kumimoji="1" lang="en-US" altLang="ja-JP" dirty="0"/>
          </a:p>
        </p:txBody>
      </p:sp>
      <p:sp>
        <p:nvSpPr>
          <p:cNvPr id="71" name="角丸四角形 70"/>
          <p:cNvSpPr/>
          <p:nvPr/>
        </p:nvSpPr>
        <p:spPr>
          <a:xfrm>
            <a:off x="4577357" y="3175407"/>
            <a:ext cx="1584176" cy="1000081"/>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tx1"/>
                </a:solidFill>
              </a:rPr>
              <a:t>筋肉、脳、肝、</a:t>
            </a:r>
            <a:r>
              <a:rPr kumimoji="1" lang="ja-JP" altLang="en-US" dirty="0">
                <a:solidFill>
                  <a:schemeClr val="tx1"/>
                </a:solidFill>
              </a:rPr>
              <a:t>脂肪</a:t>
            </a:r>
            <a:endParaRPr kumimoji="1" lang="en-US" altLang="ja-JP" dirty="0">
              <a:solidFill>
                <a:schemeClr val="tx1"/>
              </a:solidFill>
            </a:endParaRPr>
          </a:p>
          <a:p>
            <a:pPr algn="ctr"/>
            <a:r>
              <a:rPr kumimoji="1" lang="ja-JP" altLang="en-US" dirty="0">
                <a:solidFill>
                  <a:schemeClr val="tx1"/>
                </a:solidFill>
              </a:rPr>
              <a:t>など</a:t>
            </a:r>
          </a:p>
        </p:txBody>
      </p:sp>
      <p:sp>
        <p:nvSpPr>
          <p:cNvPr id="73" name="角丸四角形 72"/>
          <p:cNvSpPr/>
          <p:nvPr/>
        </p:nvSpPr>
        <p:spPr>
          <a:xfrm>
            <a:off x="7606139" y="3175407"/>
            <a:ext cx="1584176" cy="1000081"/>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dirty="0">
                <a:solidFill>
                  <a:schemeClr val="tx1"/>
                </a:solidFill>
              </a:rPr>
              <a:t>筋肉、脳、肝、</a:t>
            </a:r>
            <a:r>
              <a:rPr kumimoji="1" lang="ja-JP" altLang="en-US" dirty="0">
                <a:solidFill>
                  <a:schemeClr val="tx1"/>
                </a:solidFill>
              </a:rPr>
              <a:t>脂肪</a:t>
            </a:r>
            <a:endParaRPr kumimoji="1" lang="en-US" altLang="ja-JP" dirty="0">
              <a:solidFill>
                <a:schemeClr val="tx1"/>
              </a:solidFill>
            </a:endParaRPr>
          </a:p>
          <a:p>
            <a:pPr algn="ctr"/>
            <a:r>
              <a:rPr kumimoji="1" lang="ja-JP" altLang="en-US" dirty="0">
                <a:solidFill>
                  <a:schemeClr val="tx1"/>
                </a:solidFill>
              </a:rPr>
              <a:t>など</a:t>
            </a:r>
          </a:p>
        </p:txBody>
      </p:sp>
      <p:sp>
        <p:nvSpPr>
          <p:cNvPr id="23" name="角丸四角形 22"/>
          <p:cNvSpPr/>
          <p:nvPr/>
        </p:nvSpPr>
        <p:spPr>
          <a:xfrm>
            <a:off x="7681537" y="1023776"/>
            <a:ext cx="1270777" cy="718301"/>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2</a:t>
            </a:r>
            <a:r>
              <a:rPr kumimoji="1" lang="ja-JP" altLang="en-US" sz="2000" dirty="0">
                <a:solidFill>
                  <a:schemeClr val="tx1"/>
                </a:solidFill>
              </a:rPr>
              <a:t>型</a:t>
            </a:r>
            <a:endParaRPr kumimoji="1" lang="en-US" altLang="ja-JP" sz="2000" dirty="0">
              <a:solidFill>
                <a:schemeClr val="tx1"/>
              </a:solidFill>
            </a:endParaRPr>
          </a:p>
          <a:p>
            <a:pPr algn="ctr"/>
            <a:r>
              <a:rPr kumimoji="1" lang="ja-JP" altLang="en-US" sz="2000" dirty="0">
                <a:solidFill>
                  <a:schemeClr val="tx1"/>
                </a:solidFill>
              </a:rPr>
              <a:t>糖尿病</a:t>
            </a:r>
          </a:p>
        </p:txBody>
      </p:sp>
      <p:sp>
        <p:nvSpPr>
          <p:cNvPr id="77" name="角丸四角形吹き出し 76"/>
          <p:cNvSpPr/>
          <p:nvPr/>
        </p:nvSpPr>
        <p:spPr>
          <a:xfrm>
            <a:off x="4449355" y="1382927"/>
            <a:ext cx="1534942" cy="1315524"/>
          </a:xfrm>
          <a:prstGeom prst="wedgeRoundRectCallout">
            <a:avLst>
              <a:gd name="adj1" fmla="val -53803"/>
              <a:gd name="adj2" fmla="val 93644"/>
              <a:gd name="adj3" fmla="val 16667"/>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インスリンに対する反応が鈍くなる</a:t>
            </a:r>
          </a:p>
        </p:txBody>
      </p:sp>
      <p:sp>
        <p:nvSpPr>
          <p:cNvPr id="79" name="下矢印 78"/>
          <p:cNvSpPr/>
          <p:nvPr/>
        </p:nvSpPr>
        <p:spPr>
          <a:xfrm rot="16200000">
            <a:off x="1952480" y="316407"/>
            <a:ext cx="340332" cy="455624"/>
          </a:xfrm>
          <a:prstGeom prst="downArrow">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下矢印 79"/>
          <p:cNvSpPr/>
          <p:nvPr/>
        </p:nvSpPr>
        <p:spPr>
          <a:xfrm rot="16200000">
            <a:off x="5274472" y="379291"/>
            <a:ext cx="340332" cy="455624"/>
          </a:xfrm>
          <a:prstGeom prst="downArrow">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p:cNvCxnSpPr/>
          <p:nvPr/>
        </p:nvCxnSpPr>
        <p:spPr>
          <a:xfrm>
            <a:off x="94788" y="6516344"/>
            <a:ext cx="5577662" cy="2539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449849" y="6525344"/>
            <a:ext cx="7555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5782882" y="6340678"/>
            <a:ext cx="2666967" cy="369332"/>
          </a:xfrm>
          <a:prstGeom prst="rect">
            <a:avLst/>
          </a:prstGeom>
          <a:noFill/>
        </p:spPr>
        <p:txBody>
          <a:bodyPr wrap="square" rtlCol="0">
            <a:spAutoFit/>
          </a:bodyPr>
          <a:lstStyle/>
          <a:p>
            <a:pPr defTabSz="914400"/>
            <a:r>
              <a:rPr kumimoji="1" lang="en-US" altLang="ja-JP" i="1" dirty="0">
                <a:solidFill>
                  <a:srgbClr val="1F497D">
                    <a:lumMod val="75000"/>
                  </a:srgbClr>
                </a:solidFill>
                <a:latin typeface="Times New Roman" pitchFamily="18" charset="0"/>
                <a:cs typeface="Times New Roman" pitchFamily="18" charset="0"/>
              </a:rPr>
              <a:t>Kimura  Clinic since 1986</a:t>
            </a:r>
            <a:endParaRPr kumimoji="1" lang="ja-JP" altLang="en-US" i="1" dirty="0">
              <a:solidFill>
                <a:srgbClr val="1F497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6708107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2531</Words>
  <Application>Microsoft Office PowerPoint</Application>
  <PresentationFormat>画面に合わせる (4:3)</PresentationFormat>
  <Paragraphs>682</Paragraphs>
  <Slides>39</Slides>
  <Notes>11</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39</vt:i4>
      </vt:variant>
    </vt:vector>
  </HeadingPairs>
  <TitlesOfParts>
    <vt:vector size="58" baseType="lpstr">
      <vt:lpstr>Avant Garde</vt:lpstr>
      <vt:lpstr>Greek Symbols</vt:lpstr>
      <vt:lpstr>Gulim</vt:lpstr>
      <vt:lpstr>HGP創英角ｺﾞｼｯｸUB</vt:lpstr>
      <vt:lpstr>HGSｺﾞｼｯｸM</vt:lpstr>
      <vt:lpstr>HGｺﾞｼｯｸM</vt:lpstr>
      <vt:lpstr>ＭＳ Ｐゴシック</vt:lpstr>
      <vt:lpstr>ＭＳ ゴシック</vt:lpstr>
      <vt:lpstr>ＭＳ 明朝</vt:lpstr>
      <vt:lpstr>Osaka</vt:lpstr>
      <vt:lpstr>Arial</vt:lpstr>
      <vt:lpstr>Arial Black</vt:lpstr>
      <vt:lpstr>Calibri</vt:lpstr>
      <vt:lpstr>Century</vt:lpstr>
      <vt:lpstr>Times New Roman</vt:lpstr>
      <vt:lpstr>Trebuchet MS</vt:lpstr>
      <vt:lpstr>Verdana</vt:lpstr>
      <vt:lpstr>Wingdings</vt:lpstr>
      <vt:lpstr>Office ​​テーマ</vt:lpstr>
      <vt:lpstr>糖尿病の病態と合併症</vt:lpstr>
      <vt:lpstr>糖尿病の有所見者数の推移（推計人数）</vt:lpstr>
      <vt:lpstr>PowerPoint プレゼンテーション</vt:lpstr>
      <vt:lpstr>「糖尿病」の定義</vt:lpstr>
      <vt:lpstr>「糖尿病」の語源</vt:lpstr>
      <vt:lpstr>糖代謝の流れ</vt:lpstr>
      <vt:lpstr>インスリンの働き</vt:lpstr>
      <vt:lpstr>インスリンの単位</vt:lpstr>
      <vt:lpstr>PowerPoint プレゼンテーション</vt:lpstr>
      <vt:lpstr>血糖値とインスリン濃度の関係</vt:lpstr>
      <vt:lpstr>血糖値とインスリン濃度の関係</vt:lpstr>
      <vt:lpstr>血糖値とインスリン濃度の関係</vt:lpstr>
      <vt:lpstr>糖尿病の分類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糖尿病の診断</vt:lpstr>
      <vt:lpstr>PowerPoint プレゼンテーション</vt:lpstr>
      <vt:lpstr>HbA1cとグリコアルブミンの比較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糖尿病合併症</vt:lpstr>
      <vt:lpstr>PowerPoint プレゼンテーション</vt:lpstr>
      <vt:lpstr>糖尿病は治るのか</vt:lpstr>
      <vt:lpstr>2型糖尿病ではインスリン感受性が 維持されていてもβ細胞機能は低下する</vt:lpstr>
      <vt:lpstr>糖尿病は治るのか</vt:lpstr>
      <vt:lpstr>糖尿病治療の目標</vt:lpstr>
      <vt:lpstr>血糖コントロールの目標</vt:lpstr>
      <vt:lpstr>高齢糖尿病の血糖コントロールの目標(HbA1c値)</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西部医療センター</dc:creator>
  <cp:lastModifiedBy>木村 了介</cp:lastModifiedBy>
  <cp:revision>70</cp:revision>
  <cp:lastPrinted>2018-06-08T03:51:07Z</cp:lastPrinted>
  <dcterms:created xsi:type="dcterms:W3CDTF">2018-01-17T03:15:16Z</dcterms:created>
  <dcterms:modified xsi:type="dcterms:W3CDTF">2018-06-08T03:51:37Z</dcterms:modified>
</cp:coreProperties>
</file>